
<file path=[Content_Types].xml><?xml version="1.0" encoding="utf-8"?>
<Types xmlns="http://schemas.openxmlformats.org/package/2006/content-types">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42"/>
  </p:notesMasterIdLst>
  <p:sldIdLst>
    <p:sldId id="256" r:id="rId5"/>
    <p:sldId id="267" r:id="rId6"/>
    <p:sldId id="274" r:id="rId7"/>
    <p:sldId id="268" r:id="rId8"/>
    <p:sldId id="269" r:id="rId9"/>
    <p:sldId id="270" r:id="rId10"/>
    <p:sldId id="271" r:id="rId11"/>
    <p:sldId id="275" r:id="rId12"/>
    <p:sldId id="549" r:id="rId13"/>
    <p:sldId id="278" r:id="rId14"/>
    <p:sldId id="566" r:id="rId15"/>
    <p:sldId id="279" r:id="rId16"/>
    <p:sldId id="325" r:id="rId17"/>
    <p:sldId id="327" r:id="rId18"/>
    <p:sldId id="282" r:id="rId19"/>
    <p:sldId id="292" r:id="rId20"/>
    <p:sldId id="283" r:id="rId21"/>
    <p:sldId id="567" r:id="rId22"/>
    <p:sldId id="260" r:id="rId23"/>
    <p:sldId id="284" r:id="rId24"/>
    <p:sldId id="258" r:id="rId25"/>
    <p:sldId id="568" r:id="rId26"/>
    <p:sldId id="265" r:id="rId27"/>
    <p:sldId id="266" r:id="rId28"/>
    <p:sldId id="262" r:id="rId29"/>
    <p:sldId id="569" r:id="rId30"/>
    <p:sldId id="570" r:id="rId31"/>
    <p:sldId id="285" r:id="rId32"/>
    <p:sldId id="259" r:id="rId33"/>
    <p:sldId id="286" r:id="rId34"/>
    <p:sldId id="571" r:id="rId35"/>
    <p:sldId id="572" r:id="rId36"/>
    <p:sldId id="287" r:id="rId37"/>
    <p:sldId id="288" r:id="rId38"/>
    <p:sldId id="289" r:id="rId39"/>
    <p:sldId id="290" r:id="rId40"/>
    <p:sldId id="27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C8F"/>
    <a:srgbClr val="434272"/>
    <a:srgbClr val="BBE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08"/>
    <p:restoredTop sz="76636" autoAdjust="0"/>
  </p:normalViewPr>
  <p:slideViewPr>
    <p:cSldViewPr snapToGrid="0">
      <p:cViewPr varScale="1">
        <p:scale>
          <a:sx n="51" d="100"/>
          <a:sy n="51" d="100"/>
        </p:scale>
        <p:origin x="1176"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ik58n\Documents\Glasgow\BC_Faces\50kW_25y_hetero_922_CXA%20-%20Copy.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22797283791484"/>
          <c:y val="0.11825911466948984"/>
          <c:w val="0.67111483688113127"/>
          <c:h val="0.48304678625418279"/>
        </c:manualLayout>
      </c:layout>
      <c:scatterChart>
        <c:scatterStyle val="lineMarker"/>
        <c:varyColors val="0"/>
        <c:ser>
          <c:idx val="1"/>
          <c:order val="0"/>
          <c:tx>
            <c:v>Tin (50kW)</c:v>
          </c:tx>
          <c:spPr>
            <a:ln w="19050" cap="rnd">
              <a:solidFill>
                <a:schemeClr val="accent2"/>
              </a:solidFill>
              <a:prstDash val="sysDash"/>
              <a:round/>
            </a:ln>
            <a:effectLst/>
          </c:spPr>
          <c:marker>
            <c:symbol val="none"/>
          </c:marker>
          <c:xVal>
            <c:numRef>
              <c:f>'T with time at head'!$J$2:$J$27</c:f>
              <c:numCache>
                <c:formatCode>General</c:formatCode>
                <c:ptCount val="26"/>
                <c:pt idx="0">
                  <c:v>0</c:v>
                </c:pt>
                <c:pt idx="1">
                  <c:v>1.1574074074074073E-5</c:v>
                </c:pt>
                <c:pt idx="2">
                  <c:v>6.9444444444444444E-5</c:v>
                </c:pt>
                <c:pt idx="3">
                  <c:v>3.5879629629629629E-4</c:v>
                </c:pt>
                <c:pt idx="4">
                  <c:v>1.8055555555555555E-3</c:v>
                </c:pt>
                <c:pt idx="5">
                  <c:v>6.6554976851851844E-3</c:v>
                </c:pt>
                <c:pt idx="6">
                  <c:v>2.3184722222222225E-2</c:v>
                </c:pt>
                <c:pt idx="7">
                  <c:v>7.5638310185185187E-2</c:v>
                </c:pt>
                <c:pt idx="8">
                  <c:v>0.26249421296296294</c:v>
                </c:pt>
                <c:pt idx="9">
                  <c:v>0.9908541666666667</c:v>
                </c:pt>
                <c:pt idx="10">
                  <c:v>3.6763425925925928</c:v>
                </c:pt>
                <c:pt idx="11">
                  <c:v>12.563657407407407</c:v>
                </c:pt>
                <c:pt idx="12">
                  <c:v>24.137731481481481</c:v>
                </c:pt>
                <c:pt idx="13">
                  <c:v>35.711805555555557</c:v>
                </c:pt>
                <c:pt idx="14">
                  <c:v>47.285879629629626</c:v>
                </c:pt>
                <c:pt idx="15">
                  <c:v>58.859953703703702</c:v>
                </c:pt>
                <c:pt idx="16">
                  <c:v>70.434027777777771</c:v>
                </c:pt>
                <c:pt idx="17">
                  <c:v>82.008101851851848</c:v>
                </c:pt>
                <c:pt idx="18">
                  <c:v>93.582175925925924</c:v>
                </c:pt>
                <c:pt idx="19">
                  <c:v>105.15625</c:v>
                </c:pt>
                <c:pt idx="20">
                  <c:v>116.73032407407408</c:v>
                </c:pt>
                <c:pt idx="21">
                  <c:v>128.30439814814815</c:v>
                </c:pt>
                <c:pt idx="22">
                  <c:v>139.87847222222223</c:v>
                </c:pt>
                <c:pt idx="23">
                  <c:v>151.4525462962963</c:v>
                </c:pt>
                <c:pt idx="24">
                  <c:v>163.02662037037038</c:v>
                </c:pt>
                <c:pt idx="25">
                  <c:v>174.60069444444446</c:v>
                </c:pt>
              </c:numCache>
            </c:numRef>
          </c:xVal>
          <c:yVal>
            <c:numRef>
              <c:f>'T with time at head'!$L$2:$L$27</c:f>
              <c:numCache>
                <c:formatCode>General</c:formatCode>
                <c:ptCount val="26"/>
                <c:pt idx="0">
                  <c:v>9</c:v>
                </c:pt>
                <c:pt idx="1">
                  <c:v>7.5556299999999998</c:v>
                </c:pt>
                <c:pt idx="2">
                  <c:v>7.5530200000000001</c:v>
                </c:pt>
                <c:pt idx="3">
                  <c:v>7.5461099999999997</c:v>
                </c:pt>
                <c:pt idx="4">
                  <c:v>7.5312599999999996</c:v>
                </c:pt>
                <c:pt idx="5">
                  <c:v>8.5217399999999994</c:v>
                </c:pt>
                <c:pt idx="6">
                  <c:v>14.566000000000001</c:v>
                </c:pt>
                <c:pt idx="7">
                  <c:v>19.293800000000001</c:v>
                </c:pt>
                <c:pt idx="8">
                  <c:v>19.555199999999999</c:v>
                </c:pt>
                <c:pt idx="9">
                  <c:v>18.2987</c:v>
                </c:pt>
                <c:pt idx="10">
                  <c:v>16.489999999999998</c:v>
                </c:pt>
                <c:pt idx="11">
                  <c:v>14.519600000000001</c:v>
                </c:pt>
                <c:pt idx="12">
                  <c:v>13.339600000000001</c:v>
                </c:pt>
                <c:pt idx="13">
                  <c:v>12.622400000000001</c:v>
                </c:pt>
                <c:pt idx="14">
                  <c:v>12.117000000000001</c:v>
                </c:pt>
                <c:pt idx="15">
                  <c:v>11.729200000000001</c:v>
                </c:pt>
                <c:pt idx="16">
                  <c:v>11.4156</c:v>
                </c:pt>
                <c:pt idx="17">
                  <c:v>11.152200000000001</c:v>
                </c:pt>
                <c:pt idx="18">
                  <c:v>10.9253</c:v>
                </c:pt>
                <c:pt idx="19">
                  <c:v>10.725899999999999</c:v>
                </c:pt>
                <c:pt idx="20">
                  <c:v>10.548299999999999</c:v>
                </c:pt>
                <c:pt idx="21">
                  <c:v>10.3879</c:v>
                </c:pt>
                <c:pt idx="22">
                  <c:v>10.2417</c:v>
                </c:pt>
                <c:pt idx="23">
                  <c:v>10.1075</c:v>
                </c:pt>
                <c:pt idx="24">
                  <c:v>9.9833300000000005</c:v>
                </c:pt>
                <c:pt idx="25">
                  <c:v>9.8679199999999998</c:v>
                </c:pt>
              </c:numCache>
            </c:numRef>
          </c:yVal>
          <c:smooth val="0"/>
          <c:extLst>
            <c:ext xmlns:c16="http://schemas.microsoft.com/office/drawing/2014/chart" uri="{C3380CC4-5D6E-409C-BE32-E72D297353CC}">
              <c16:uniqueId val="{00000000-19D2-4484-9928-D88687BC8DAC}"/>
            </c:ext>
          </c:extLst>
        </c:ser>
        <c:ser>
          <c:idx val="0"/>
          <c:order val="1"/>
          <c:tx>
            <c:v>Tin (100kW)</c:v>
          </c:tx>
          <c:spPr>
            <a:ln w="19050" cap="rnd">
              <a:solidFill>
                <a:srgbClr val="0070C0"/>
              </a:solidFill>
              <a:prstDash val="sysDash"/>
              <a:round/>
            </a:ln>
            <a:effectLst/>
          </c:spPr>
          <c:marker>
            <c:symbol val="none"/>
          </c:marker>
          <c:xVal>
            <c:numRef>
              <c:f>Diff_kW!$G$3:$G$28</c:f>
              <c:numCache>
                <c:formatCode>General</c:formatCode>
                <c:ptCount val="26"/>
                <c:pt idx="0">
                  <c:v>0</c:v>
                </c:pt>
                <c:pt idx="1">
                  <c:v>1.1574074074074073E-5</c:v>
                </c:pt>
                <c:pt idx="2">
                  <c:v>6.9444444444444444E-5</c:v>
                </c:pt>
                <c:pt idx="3">
                  <c:v>3.5879629629629629E-4</c:v>
                </c:pt>
                <c:pt idx="4">
                  <c:v>1.8055555555555555E-3</c:v>
                </c:pt>
                <c:pt idx="5">
                  <c:v>6.6538425925925931E-3</c:v>
                </c:pt>
                <c:pt idx="6">
                  <c:v>2.3203472222222223E-2</c:v>
                </c:pt>
                <c:pt idx="7">
                  <c:v>7.62412037037037E-2</c:v>
                </c:pt>
                <c:pt idx="8">
                  <c:v>0.26943171296296298</c:v>
                </c:pt>
                <c:pt idx="9">
                  <c:v>0.96624537037037039</c:v>
                </c:pt>
                <c:pt idx="10">
                  <c:v>3.1622453703703703</c:v>
                </c:pt>
                <c:pt idx="11">
                  <c:v>9.9109606481481478</c:v>
                </c:pt>
                <c:pt idx="12">
                  <c:v>21.485069444444445</c:v>
                </c:pt>
                <c:pt idx="13">
                  <c:v>33.059143518518518</c:v>
                </c:pt>
                <c:pt idx="14">
                  <c:v>44.633217592592594</c:v>
                </c:pt>
                <c:pt idx="15">
                  <c:v>56.20729166666667</c:v>
                </c:pt>
                <c:pt idx="16">
                  <c:v>67.781365740740739</c:v>
                </c:pt>
                <c:pt idx="17">
                  <c:v>79.355439814814815</c:v>
                </c:pt>
                <c:pt idx="18">
                  <c:v>90.929513888888891</c:v>
                </c:pt>
                <c:pt idx="19">
                  <c:v>102.50358796296297</c:v>
                </c:pt>
                <c:pt idx="20">
                  <c:v>114.07766203703704</c:v>
                </c:pt>
                <c:pt idx="21">
                  <c:v>125.65162037037037</c:v>
                </c:pt>
                <c:pt idx="22">
                  <c:v>137.22569444444446</c:v>
                </c:pt>
                <c:pt idx="23">
                  <c:v>148.7997685185185</c:v>
                </c:pt>
                <c:pt idx="24">
                  <c:v>160.37384259259258</c:v>
                </c:pt>
                <c:pt idx="25">
                  <c:v>171.94791666666666</c:v>
                </c:pt>
              </c:numCache>
            </c:numRef>
          </c:xVal>
          <c:yVal>
            <c:numRef>
              <c:f>Diff_kW!$I$3:$I$28</c:f>
              <c:numCache>
                <c:formatCode>General</c:formatCode>
                <c:ptCount val="26"/>
                <c:pt idx="0">
                  <c:v>9</c:v>
                </c:pt>
                <c:pt idx="1">
                  <c:v>6.1112599999999997</c:v>
                </c:pt>
                <c:pt idx="2">
                  <c:v>6.1060400000000001</c:v>
                </c:pt>
                <c:pt idx="3">
                  <c:v>6.09213</c:v>
                </c:pt>
                <c:pt idx="4">
                  <c:v>6.0427</c:v>
                </c:pt>
                <c:pt idx="5">
                  <c:v>6.9429800000000004</c:v>
                </c:pt>
                <c:pt idx="6">
                  <c:v>12.7774</c:v>
                </c:pt>
                <c:pt idx="7">
                  <c:v>17.000900000000001</c:v>
                </c:pt>
                <c:pt idx="8">
                  <c:v>16.0334</c:v>
                </c:pt>
                <c:pt idx="9">
                  <c:v>12.6555</c:v>
                </c:pt>
                <c:pt idx="10">
                  <c:v>8.7197399999999998</c:v>
                </c:pt>
                <c:pt idx="11">
                  <c:v>4.8647600000000004</c:v>
                </c:pt>
                <c:pt idx="12">
                  <c:v>2.1443500000000002</c:v>
                </c:pt>
                <c:pt idx="13">
                  <c:v>0.57069400000000003</c:v>
                </c:pt>
                <c:pt idx="14">
                  <c:v>-0.509718</c:v>
                </c:pt>
                <c:pt idx="15">
                  <c:v>-1.3257099999999999</c:v>
                </c:pt>
                <c:pt idx="16">
                  <c:v>-1.9793099999999999</c:v>
                </c:pt>
                <c:pt idx="17">
                  <c:v>-2.5241400000000001</c:v>
                </c:pt>
                <c:pt idx="18">
                  <c:v>-2.9910000000000001</c:v>
                </c:pt>
                <c:pt idx="19">
                  <c:v>-3.3993899999999999</c:v>
                </c:pt>
                <c:pt idx="20">
                  <c:v>-3.7626499999999998</c:v>
                </c:pt>
                <c:pt idx="21">
                  <c:v>-4.0896600000000003</c:v>
                </c:pt>
                <c:pt idx="22">
                  <c:v>-4.3867200000000004</c:v>
                </c:pt>
                <c:pt idx="23">
                  <c:v>-4.6593299999999997</c:v>
                </c:pt>
                <c:pt idx="24">
                  <c:v>-4.9114000000000004</c:v>
                </c:pt>
                <c:pt idx="25">
                  <c:v>-5.1453199999999999</c:v>
                </c:pt>
              </c:numCache>
            </c:numRef>
          </c:yVal>
          <c:smooth val="0"/>
          <c:extLst>
            <c:ext xmlns:c16="http://schemas.microsoft.com/office/drawing/2014/chart" uri="{C3380CC4-5D6E-409C-BE32-E72D297353CC}">
              <c16:uniqueId val="{00000001-19D2-4484-9928-D88687BC8DAC}"/>
            </c:ext>
          </c:extLst>
        </c:ser>
        <c:ser>
          <c:idx val="2"/>
          <c:order val="2"/>
          <c:tx>
            <c:v>Tin (150kW)</c:v>
          </c:tx>
          <c:spPr>
            <a:ln w="19050" cap="rnd">
              <a:solidFill>
                <a:srgbClr val="00B050"/>
              </a:solidFill>
              <a:prstDash val="sysDash"/>
              <a:round/>
            </a:ln>
            <a:effectLst/>
          </c:spPr>
          <c:marker>
            <c:symbol val="none"/>
          </c:marker>
          <c:xVal>
            <c:numRef>
              <c:f>Diff_kW!$N$3:$N$28</c:f>
              <c:numCache>
                <c:formatCode>General</c:formatCode>
                <c:ptCount val="26"/>
                <c:pt idx="0">
                  <c:v>0</c:v>
                </c:pt>
                <c:pt idx="1">
                  <c:v>1.1574074074074073E-5</c:v>
                </c:pt>
                <c:pt idx="2">
                  <c:v>6.9444444444444444E-5</c:v>
                </c:pt>
                <c:pt idx="3">
                  <c:v>3.5879629629629629E-4</c:v>
                </c:pt>
                <c:pt idx="4">
                  <c:v>1.8055555555555555E-3</c:v>
                </c:pt>
                <c:pt idx="5">
                  <c:v>6.6504629629629631E-3</c:v>
                </c:pt>
                <c:pt idx="6">
                  <c:v>2.3204166666666665E-2</c:v>
                </c:pt>
                <c:pt idx="7">
                  <c:v>7.6787384259259267E-2</c:v>
                </c:pt>
                <c:pt idx="8">
                  <c:v>0.27553587962962961</c:v>
                </c:pt>
                <c:pt idx="9">
                  <c:v>0.9232083333333333</c:v>
                </c:pt>
                <c:pt idx="10">
                  <c:v>2.8244328703703703</c:v>
                </c:pt>
                <c:pt idx="11">
                  <c:v>8.3538310185185178</c:v>
                </c:pt>
                <c:pt idx="12">
                  <c:v>19.92789351851852</c:v>
                </c:pt>
                <c:pt idx="13">
                  <c:v>31.501967592592592</c:v>
                </c:pt>
                <c:pt idx="14">
                  <c:v>43.076041666666669</c:v>
                </c:pt>
                <c:pt idx="15">
                  <c:v>54.650115740740738</c:v>
                </c:pt>
                <c:pt idx="16">
                  <c:v>66.224189814814821</c:v>
                </c:pt>
                <c:pt idx="17">
                  <c:v>77.798263888888883</c:v>
                </c:pt>
                <c:pt idx="18">
                  <c:v>89.372337962962959</c:v>
                </c:pt>
                <c:pt idx="19">
                  <c:v>100.94641203703704</c:v>
                </c:pt>
                <c:pt idx="20">
                  <c:v>112.52048611111111</c:v>
                </c:pt>
                <c:pt idx="21">
                  <c:v>124.0949074074074</c:v>
                </c:pt>
                <c:pt idx="22">
                  <c:v>135.6689814814815</c:v>
                </c:pt>
                <c:pt idx="23">
                  <c:v>147.24305555555554</c:v>
                </c:pt>
                <c:pt idx="24">
                  <c:v>158.81712962962962</c:v>
                </c:pt>
                <c:pt idx="25">
                  <c:v>170.3912037037037</c:v>
                </c:pt>
              </c:numCache>
            </c:numRef>
          </c:xVal>
          <c:yVal>
            <c:numRef>
              <c:f>Diff_kW!$P$3:$P$28</c:f>
              <c:numCache>
                <c:formatCode>General</c:formatCode>
                <c:ptCount val="26"/>
                <c:pt idx="0">
                  <c:v>9</c:v>
                </c:pt>
                <c:pt idx="1">
                  <c:v>4.6668900000000004</c:v>
                </c:pt>
                <c:pt idx="2">
                  <c:v>4.6590600000000002</c:v>
                </c:pt>
                <c:pt idx="3">
                  <c:v>4.6381500000000004</c:v>
                </c:pt>
                <c:pt idx="4">
                  <c:v>4.5541400000000003</c:v>
                </c:pt>
                <c:pt idx="5">
                  <c:v>5.3635799999999998</c:v>
                </c:pt>
                <c:pt idx="6">
                  <c:v>10.9847</c:v>
                </c:pt>
                <c:pt idx="7">
                  <c:v>14.6983</c:v>
                </c:pt>
                <c:pt idx="8">
                  <c:v>12.4558</c:v>
                </c:pt>
                <c:pt idx="9">
                  <c:v>7.18</c:v>
                </c:pt>
                <c:pt idx="10">
                  <c:v>1.2767200000000001</c:v>
                </c:pt>
                <c:pt idx="11">
                  <c:v>-4.3430299999999997</c:v>
                </c:pt>
                <c:pt idx="12">
                  <c:v>-8.8396799999999995</c:v>
                </c:pt>
                <c:pt idx="13">
                  <c:v>-11.3523</c:v>
                </c:pt>
                <c:pt idx="14">
                  <c:v>-13.0459</c:v>
                </c:pt>
                <c:pt idx="15">
                  <c:v>-14.3117</c:v>
                </c:pt>
                <c:pt idx="16">
                  <c:v>-15.3187</c:v>
                </c:pt>
                <c:pt idx="17">
                  <c:v>-16.154199999999999</c:v>
                </c:pt>
                <c:pt idx="18">
                  <c:v>-16.867699999999999</c:v>
                </c:pt>
                <c:pt idx="19">
                  <c:v>-17.490300000000001</c:v>
                </c:pt>
                <c:pt idx="20">
                  <c:v>-18.042899999999999</c:v>
                </c:pt>
                <c:pt idx="21">
                  <c:v>-18.5396</c:v>
                </c:pt>
                <c:pt idx="22">
                  <c:v>-18.990400000000001</c:v>
                </c:pt>
                <c:pt idx="23">
                  <c:v>-19.403600000000001</c:v>
                </c:pt>
                <c:pt idx="24">
                  <c:v>-19.7851</c:v>
                </c:pt>
                <c:pt idx="25">
                  <c:v>-20.138999999999999</c:v>
                </c:pt>
              </c:numCache>
            </c:numRef>
          </c:yVal>
          <c:smooth val="0"/>
          <c:extLst>
            <c:ext xmlns:c16="http://schemas.microsoft.com/office/drawing/2014/chart" uri="{C3380CC4-5D6E-409C-BE32-E72D297353CC}">
              <c16:uniqueId val="{00000002-19D2-4484-9928-D88687BC8DAC}"/>
            </c:ext>
          </c:extLst>
        </c:ser>
        <c:ser>
          <c:idx val="3"/>
          <c:order val="3"/>
          <c:tx>
            <c:v>Tout (50kW)</c:v>
          </c:tx>
          <c:spPr>
            <a:ln w="19050" cap="rnd">
              <a:solidFill>
                <a:srgbClr val="ED7D31"/>
              </a:solidFill>
              <a:prstDash val="solid"/>
              <a:round/>
            </a:ln>
            <a:effectLst/>
          </c:spPr>
          <c:marker>
            <c:symbol val="none"/>
          </c:marker>
          <c:xVal>
            <c:numRef>
              <c:f>'T with time at head'!$J$2:$J$27</c:f>
              <c:numCache>
                <c:formatCode>General</c:formatCode>
                <c:ptCount val="26"/>
                <c:pt idx="0">
                  <c:v>0</c:v>
                </c:pt>
                <c:pt idx="1">
                  <c:v>1.1574074074074073E-5</c:v>
                </c:pt>
                <c:pt idx="2">
                  <c:v>6.9444444444444444E-5</c:v>
                </c:pt>
                <c:pt idx="3">
                  <c:v>3.5879629629629629E-4</c:v>
                </c:pt>
                <c:pt idx="4">
                  <c:v>1.8055555555555555E-3</c:v>
                </c:pt>
                <c:pt idx="5">
                  <c:v>6.6554976851851844E-3</c:v>
                </c:pt>
                <c:pt idx="6">
                  <c:v>2.3184722222222225E-2</c:v>
                </c:pt>
                <c:pt idx="7">
                  <c:v>7.5638310185185187E-2</c:v>
                </c:pt>
                <c:pt idx="8">
                  <c:v>0.26249421296296294</c:v>
                </c:pt>
                <c:pt idx="9">
                  <c:v>0.9908541666666667</c:v>
                </c:pt>
                <c:pt idx="10">
                  <c:v>3.6763425925925928</c:v>
                </c:pt>
                <c:pt idx="11">
                  <c:v>12.563657407407407</c:v>
                </c:pt>
                <c:pt idx="12">
                  <c:v>24.137731481481481</c:v>
                </c:pt>
                <c:pt idx="13">
                  <c:v>35.711805555555557</c:v>
                </c:pt>
                <c:pt idx="14">
                  <c:v>47.285879629629626</c:v>
                </c:pt>
                <c:pt idx="15">
                  <c:v>58.859953703703702</c:v>
                </c:pt>
                <c:pt idx="16">
                  <c:v>70.434027777777771</c:v>
                </c:pt>
                <c:pt idx="17">
                  <c:v>82.008101851851848</c:v>
                </c:pt>
                <c:pt idx="18">
                  <c:v>93.582175925925924</c:v>
                </c:pt>
                <c:pt idx="19">
                  <c:v>105.15625</c:v>
                </c:pt>
                <c:pt idx="20">
                  <c:v>116.73032407407408</c:v>
                </c:pt>
                <c:pt idx="21">
                  <c:v>128.30439814814815</c:v>
                </c:pt>
                <c:pt idx="22">
                  <c:v>139.87847222222223</c:v>
                </c:pt>
                <c:pt idx="23">
                  <c:v>151.4525462962963</c:v>
                </c:pt>
                <c:pt idx="24">
                  <c:v>163.02662037037038</c:v>
                </c:pt>
                <c:pt idx="25">
                  <c:v>174.60069444444446</c:v>
                </c:pt>
              </c:numCache>
            </c:numRef>
          </c:xVal>
          <c:yVal>
            <c:numRef>
              <c:f>'T with time at head'!$M$2:$M$27</c:f>
              <c:numCache>
                <c:formatCode>General</c:formatCode>
                <c:ptCount val="26"/>
                <c:pt idx="0">
                  <c:v>9</c:v>
                </c:pt>
                <c:pt idx="1">
                  <c:v>8.9991699999999994</c:v>
                </c:pt>
                <c:pt idx="2">
                  <c:v>8.9965600000000006</c:v>
                </c:pt>
                <c:pt idx="3">
                  <c:v>8.9896499999999993</c:v>
                </c:pt>
                <c:pt idx="4">
                  <c:v>8.9748000000000001</c:v>
                </c:pt>
                <c:pt idx="5">
                  <c:v>9.9653200000000002</c:v>
                </c:pt>
                <c:pt idx="6">
                  <c:v>16.009699999999999</c:v>
                </c:pt>
                <c:pt idx="7">
                  <c:v>20.7376</c:v>
                </c:pt>
                <c:pt idx="8">
                  <c:v>20.9985</c:v>
                </c:pt>
                <c:pt idx="9">
                  <c:v>19.742000000000001</c:v>
                </c:pt>
                <c:pt idx="10">
                  <c:v>17.933299999999999</c:v>
                </c:pt>
                <c:pt idx="11">
                  <c:v>15.9628</c:v>
                </c:pt>
                <c:pt idx="12">
                  <c:v>14.7828</c:v>
                </c:pt>
                <c:pt idx="13">
                  <c:v>14.0656</c:v>
                </c:pt>
                <c:pt idx="14">
                  <c:v>13.5602</c:v>
                </c:pt>
                <c:pt idx="15">
                  <c:v>13.172499999999999</c:v>
                </c:pt>
                <c:pt idx="16">
                  <c:v>12.8588</c:v>
                </c:pt>
                <c:pt idx="17">
                  <c:v>12.5954</c:v>
                </c:pt>
                <c:pt idx="18">
                  <c:v>12.368600000000001</c:v>
                </c:pt>
                <c:pt idx="19">
                  <c:v>12.1691</c:v>
                </c:pt>
                <c:pt idx="20">
                  <c:v>11.9916</c:v>
                </c:pt>
                <c:pt idx="21">
                  <c:v>11.831099999999999</c:v>
                </c:pt>
                <c:pt idx="22">
                  <c:v>11.685</c:v>
                </c:pt>
                <c:pt idx="23">
                  <c:v>11.550700000000001</c:v>
                </c:pt>
                <c:pt idx="24">
                  <c:v>11.426600000000001</c:v>
                </c:pt>
                <c:pt idx="25">
                  <c:v>11.311199999999999</c:v>
                </c:pt>
              </c:numCache>
            </c:numRef>
          </c:yVal>
          <c:smooth val="0"/>
          <c:extLst>
            <c:ext xmlns:c16="http://schemas.microsoft.com/office/drawing/2014/chart" uri="{C3380CC4-5D6E-409C-BE32-E72D297353CC}">
              <c16:uniqueId val="{00000003-19D2-4484-9928-D88687BC8DAC}"/>
            </c:ext>
          </c:extLst>
        </c:ser>
        <c:ser>
          <c:idx val="4"/>
          <c:order val="4"/>
          <c:tx>
            <c:v>Tout (100kW)</c:v>
          </c:tx>
          <c:spPr>
            <a:ln w="19050" cap="rnd">
              <a:solidFill>
                <a:schemeClr val="accent5"/>
              </a:solidFill>
              <a:round/>
            </a:ln>
            <a:effectLst/>
          </c:spPr>
          <c:marker>
            <c:symbol val="none"/>
          </c:marker>
          <c:xVal>
            <c:numRef>
              <c:f>Diff_kW!$G$3:$G$28</c:f>
              <c:numCache>
                <c:formatCode>General</c:formatCode>
                <c:ptCount val="26"/>
                <c:pt idx="0">
                  <c:v>0</c:v>
                </c:pt>
                <c:pt idx="1">
                  <c:v>1.1574074074074073E-5</c:v>
                </c:pt>
                <c:pt idx="2">
                  <c:v>6.9444444444444444E-5</c:v>
                </c:pt>
                <c:pt idx="3">
                  <c:v>3.5879629629629629E-4</c:v>
                </c:pt>
                <c:pt idx="4">
                  <c:v>1.8055555555555555E-3</c:v>
                </c:pt>
                <c:pt idx="5">
                  <c:v>6.6538425925925931E-3</c:v>
                </c:pt>
                <c:pt idx="6">
                  <c:v>2.3203472222222223E-2</c:v>
                </c:pt>
                <c:pt idx="7">
                  <c:v>7.62412037037037E-2</c:v>
                </c:pt>
                <c:pt idx="8">
                  <c:v>0.26943171296296298</c:v>
                </c:pt>
                <c:pt idx="9">
                  <c:v>0.96624537037037039</c:v>
                </c:pt>
                <c:pt idx="10">
                  <c:v>3.1622453703703703</c:v>
                </c:pt>
                <c:pt idx="11">
                  <c:v>9.9109606481481478</c:v>
                </c:pt>
                <c:pt idx="12">
                  <c:v>21.485069444444445</c:v>
                </c:pt>
                <c:pt idx="13">
                  <c:v>33.059143518518518</c:v>
                </c:pt>
                <c:pt idx="14">
                  <c:v>44.633217592592594</c:v>
                </c:pt>
                <c:pt idx="15">
                  <c:v>56.20729166666667</c:v>
                </c:pt>
                <c:pt idx="16">
                  <c:v>67.781365740740739</c:v>
                </c:pt>
                <c:pt idx="17">
                  <c:v>79.355439814814815</c:v>
                </c:pt>
                <c:pt idx="18">
                  <c:v>90.929513888888891</c:v>
                </c:pt>
                <c:pt idx="19">
                  <c:v>102.50358796296297</c:v>
                </c:pt>
                <c:pt idx="20">
                  <c:v>114.07766203703704</c:v>
                </c:pt>
                <c:pt idx="21">
                  <c:v>125.65162037037037</c:v>
                </c:pt>
                <c:pt idx="22">
                  <c:v>137.22569444444446</c:v>
                </c:pt>
                <c:pt idx="23">
                  <c:v>148.7997685185185</c:v>
                </c:pt>
                <c:pt idx="24">
                  <c:v>160.37384259259258</c:v>
                </c:pt>
                <c:pt idx="25">
                  <c:v>171.94791666666666</c:v>
                </c:pt>
              </c:numCache>
            </c:numRef>
          </c:xVal>
          <c:yVal>
            <c:numRef>
              <c:f>Diff_kW!$J$3:$J$29</c:f>
              <c:numCache>
                <c:formatCode>General</c:formatCode>
                <c:ptCount val="27"/>
                <c:pt idx="0">
                  <c:v>9</c:v>
                </c:pt>
                <c:pt idx="1">
                  <c:v>8.9983400000000007</c:v>
                </c:pt>
                <c:pt idx="2">
                  <c:v>8.9931199999999993</c:v>
                </c:pt>
                <c:pt idx="3">
                  <c:v>8.9792100000000001</c:v>
                </c:pt>
                <c:pt idx="4">
                  <c:v>8.9297799999999992</c:v>
                </c:pt>
                <c:pt idx="5">
                  <c:v>9.8300999999999998</c:v>
                </c:pt>
                <c:pt idx="6">
                  <c:v>15.6646</c:v>
                </c:pt>
                <c:pt idx="7">
                  <c:v>19.888200000000001</c:v>
                </c:pt>
                <c:pt idx="8">
                  <c:v>18.920200000000001</c:v>
                </c:pt>
                <c:pt idx="9">
                  <c:v>15.542299999999999</c:v>
                </c:pt>
                <c:pt idx="10">
                  <c:v>11.6065</c:v>
                </c:pt>
                <c:pt idx="11">
                  <c:v>7.7515299999999998</c:v>
                </c:pt>
                <c:pt idx="12">
                  <c:v>5.0311399999999997</c:v>
                </c:pt>
                <c:pt idx="13">
                  <c:v>3.4574699999999998</c:v>
                </c:pt>
                <c:pt idx="14">
                  <c:v>2.3770699999999998</c:v>
                </c:pt>
                <c:pt idx="15">
                  <c:v>1.56108</c:v>
                </c:pt>
                <c:pt idx="16">
                  <c:v>0.90748099999999998</c:v>
                </c:pt>
                <c:pt idx="17">
                  <c:v>0.362649</c:v>
                </c:pt>
                <c:pt idx="18">
                  <c:v>-0.104216</c:v>
                </c:pt>
                <c:pt idx="19">
                  <c:v>-0.51261000000000001</c:v>
                </c:pt>
                <c:pt idx="20">
                  <c:v>-0.87586200000000003</c:v>
                </c:pt>
                <c:pt idx="21">
                  <c:v>-1.2028700000000001</c:v>
                </c:pt>
                <c:pt idx="22">
                  <c:v>-1.4999400000000001</c:v>
                </c:pt>
                <c:pt idx="23">
                  <c:v>-1.7725599999999999</c:v>
                </c:pt>
                <c:pt idx="24">
                  <c:v>-2.0246</c:v>
                </c:pt>
                <c:pt idx="25">
                  <c:v>-2.2585199999999999</c:v>
                </c:pt>
                <c:pt idx="26">
                  <c:v>-2.4769000000000001</c:v>
                </c:pt>
              </c:numCache>
            </c:numRef>
          </c:yVal>
          <c:smooth val="0"/>
          <c:extLst>
            <c:ext xmlns:c16="http://schemas.microsoft.com/office/drawing/2014/chart" uri="{C3380CC4-5D6E-409C-BE32-E72D297353CC}">
              <c16:uniqueId val="{00000004-19D2-4484-9928-D88687BC8DAC}"/>
            </c:ext>
          </c:extLst>
        </c:ser>
        <c:ser>
          <c:idx val="5"/>
          <c:order val="5"/>
          <c:tx>
            <c:v>Tout (150kW)</c:v>
          </c:tx>
          <c:spPr>
            <a:ln w="19050" cap="rnd">
              <a:solidFill>
                <a:srgbClr val="00B050"/>
              </a:solidFill>
              <a:round/>
            </a:ln>
            <a:effectLst/>
          </c:spPr>
          <c:marker>
            <c:symbol val="none"/>
          </c:marker>
          <c:xVal>
            <c:numRef>
              <c:f>Diff_kW!$N$3:$N$28</c:f>
              <c:numCache>
                <c:formatCode>General</c:formatCode>
                <c:ptCount val="26"/>
                <c:pt idx="0">
                  <c:v>0</c:v>
                </c:pt>
                <c:pt idx="1">
                  <c:v>1.1574074074074073E-5</c:v>
                </c:pt>
                <c:pt idx="2">
                  <c:v>6.9444444444444444E-5</c:v>
                </c:pt>
                <c:pt idx="3">
                  <c:v>3.5879629629629629E-4</c:v>
                </c:pt>
                <c:pt idx="4">
                  <c:v>1.8055555555555555E-3</c:v>
                </c:pt>
                <c:pt idx="5">
                  <c:v>6.6504629629629631E-3</c:v>
                </c:pt>
                <c:pt idx="6">
                  <c:v>2.3204166666666665E-2</c:v>
                </c:pt>
                <c:pt idx="7">
                  <c:v>7.6787384259259267E-2</c:v>
                </c:pt>
                <c:pt idx="8">
                  <c:v>0.27553587962962961</c:v>
                </c:pt>
                <c:pt idx="9">
                  <c:v>0.9232083333333333</c:v>
                </c:pt>
                <c:pt idx="10">
                  <c:v>2.8244328703703703</c:v>
                </c:pt>
                <c:pt idx="11">
                  <c:v>8.3538310185185178</c:v>
                </c:pt>
                <c:pt idx="12">
                  <c:v>19.92789351851852</c:v>
                </c:pt>
                <c:pt idx="13">
                  <c:v>31.501967592592592</c:v>
                </c:pt>
                <c:pt idx="14">
                  <c:v>43.076041666666669</c:v>
                </c:pt>
                <c:pt idx="15">
                  <c:v>54.650115740740738</c:v>
                </c:pt>
                <c:pt idx="16">
                  <c:v>66.224189814814821</c:v>
                </c:pt>
                <c:pt idx="17">
                  <c:v>77.798263888888883</c:v>
                </c:pt>
                <c:pt idx="18">
                  <c:v>89.372337962962959</c:v>
                </c:pt>
                <c:pt idx="19">
                  <c:v>100.94641203703704</c:v>
                </c:pt>
                <c:pt idx="20">
                  <c:v>112.52048611111111</c:v>
                </c:pt>
                <c:pt idx="21">
                  <c:v>124.0949074074074</c:v>
                </c:pt>
                <c:pt idx="22">
                  <c:v>135.6689814814815</c:v>
                </c:pt>
                <c:pt idx="23">
                  <c:v>147.24305555555554</c:v>
                </c:pt>
                <c:pt idx="24">
                  <c:v>158.81712962962962</c:v>
                </c:pt>
                <c:pt idx="25">
                  <c:v>170.3912037037037</c:v>
                </c:pt>
              </c:numCache>
            </c:numRef>
          </c:xVal>
          <c:yVal>
            <c:numRef>
              <c:f>Diff_kW!$Q$3:$Q$28</c:f>
              <c:numCache>
                <c:formatCode>General</c:formatCode>
                <c:ptCount val="26"/>
                <c:pt idx="0">
                  <c:v>9</c:v>
                </c:pt>
                <c:pt idx="1">
                  <c:v>8.9975100000000001</c:v>
                </c:pt>
                <c:pt idx="2">
                  <c:v>8.9896799999999999</c:v>
                </c:pt>
                <c:pt idx="3">
                  <c:v>8.9687699999999992</c:v>
                </c:pt>
                <c:pt idx="4">
                  <c:v>8.8847699999999996</c:v>
                </c:pt>
                <c:pt idx="5">
                  <c:v>9.6942500000000003</c:v>
                </c:pt>
                <c:pt idx="6">
                  <c:v>15.3155</c:v>
                </c:pt>
                <c:pt idx="7">
                  <c:v>19.0291</c:v>
                </c:pt>
                <c:pt idx="8">
                  <c:v>16.786100000000001</c:v>
                </c:pt>
                <c:pt idx="9">
                  <c:v>11.510300000000001</c:v>
                </c:pt>
                <c:pt idx="10">
                  <c:v>5.6070399999999996</c:v>
                </c:pt>
                <c:pt idx="11">
                  <c:v>-1.27131E-2</c:v>
                </c:pt>
                <c:pt idx="12">
                  <c:v>-4.5093500000000004</c:v>
                </c:pt>
                <c:pt idx="13">
                  <c:v>-7.0220000000000002</c:v>
                </c:pt>
                <c:pt idx="14">
                  <c:v>-8.7156300000000009</c:v>
                </c:pt>
                <c:pt idx="15">
                  <c:v>-9.9813500000000008</c:v>
                </c:pt>
                <c:pt idx="16">
                  <c:v>-10.9884</c:v>
                </c:pt>
                <c:pt idx="17">
                  <c:v>-11.8238</c:v>
                </c:pt>
                <c:pt idx="18">
                  <c:v>-12.5373</c:v>
                </c:pt>
                <c:pt idx="19">
                  <c:v>-13.16</c:v>
                </c:pt>
                <c:pt idx="20">
                  <c:v>-13.7126</c:v>
                </c:pt>
                <c:pt idx="21">
                  <c:v>-14.209300000000001</c:v>
                </c:pt>
                <c:pt idx="22">
                  <c:v>-14.6601</c:v>
                </c:pt>
                <c:pt idx="23">
                  <c:v>-15.0732</c:v>
                </c:pt>
                <c:pt idx="24">
                  <c:v>-15.454800000000001</c:v>
                </c:pt>
                <c:pt idx="25">
                  <c:v>-15.8087</c:v>
                </c:pt>
              </c:numCache>
            </c:numRef>
          </c:yVal>
          <c:smooth val="0"/>
          <c:extLst>
            <c:ext xmlns:c16="http://schemas.microsoft.com/office/drawing/2014/chart" uri="{C3380CC4-5D6E-409C-BE32-E72D297353CC}">
              <c16:uniqueId val="{00000005-19D2-4484-9928-D88687BC8DAC}"/>
            </c:ext>
          </c:extLst>
        </c:ser>
        <c:dLbls>
          <c:showLegendKey val="0"/>
          <c:showVal val="0"/>
          <c:showCatName val="0"/>
          <c:showSerName val="0"/>
          <c:showPercent val="0"/>
          <c:showBubbleSize val="0"/>
        </c:dLbls>
        <c:axId val="159714600"/>
        <c:axId val="159752776"/>
      </c:scatterChart>
      <c:valAx>
        <c:axId val="159714600"/>
        <c:scaling>
          <c:orientation val="minMax"/>
          <c:max val="180"/>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baseline="0"/>
                  <a:t>Time [days]</a:t>
                </a:r>
              </a:p>
            </c:rich>
          </c:tx>
          <c:layout>
            <c:manualLayout>
              <c:xMode val="edge"/>
              <c:yMode val="edge"/>
              <c:x val="0.37046884273818115"/>
              <c:y val="0.69868423283476933"/>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low"/>
        <c:spPr>
          <a:noFill/>
          <a:ln w="19050" cap="flat" cmpd="sng" algn="ctr">
            <a:solidFill>
              <a:sysClr val="windowText" lastClr="000000"/>
            </a:solidFill>
            <a:round/>
          </a:ln>
          <a:effectLst/>
        </c:spPr>
        <c:txPr>
          <a:bodyPr rot="-60000000" spcFirstLastPara="1" vertOverflow="ellipsis" vert="horz" wrap="square" anchor="t" anchorCtr="0"/>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9752776"/>
        <c:crossesAt val="-25"/>
        <c:crossBetween val="midCat"/>
        <c:majorUnit val="30"/>
        <c:minorUnit val="0.2"/>
      </c:valAx>
      <c:valAx>
        <c:axId val="159752776"/>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sz="1400" baseline="0"/>
                  <a:t>Temperature [°C]</a:t>
                </a:r>
              </a:p>
            </c:rich>
          </c:tx>
          <c:layout>
            <c:manualLayout>
              <c:xMode val="edge"/>
              <c:yMode val="edge"/>
              <c:x val="3.5457390180439106E-2"/>
              <c:y val="0.20746919516739798"/>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in"/>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59714600"/>
        <c:crossesAt val="-25"/>
        <c:crossBetween val="midCat"/>
        <c:majorUnit val="5"/>
        <c:minorUnit val="1"/>
      </c:valAx>
      <c:spPr>
        <a:noFill/>
        <a:ln w="19050">
          <a:solidFill>
            <a:sysClr val="windowText" lastClr="000000"/>
          </a:solidFill>
        </a:ln>
        <a:effectLst/>
      </c:spPr>
    </c:plotArea>
    <c:legend>
      <c:legendPos val="r"/>
      <c:layout>
        <c:manualLayout>
          <c:xMode val="edge"/>
          <c:yMode val="edge"/>
          <c:x val="5.8708022713890799E-2"/>
          <c:y val="0.78557219972589198"/>
          <c:w val="0.85356805684460546"/>
          <c:h val="0.14811454686185704"/>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b="0">
          <a:solidFill>
            <a:sysClr val="windowText" lastClr="000000"/>
          </a:solidFill>
          <a:latin typeface="Times New Roman" panose="02020603050405020304" pitchFamily="18" charset="0"/>
          <a:cs typeface="Times New Roman" panose="02020603050405020304" pitchFamily="18" charset="0"/>
        </a:defRPr>
      </a:pPr>
      <a:endParaRPr lang="en-US"/>
    </a:p>
  </c:txPr>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322797283791484"/>
          <c:y val="0.11825911466948984"/>
          <c:w val="0.67111483688113127"/>
          <c:h val="0.5717504738402045"/>
        </c:manualLayout>
      </c:layout>
      <c:scatterChart>
        <c:scatterStyle val="lineMarker"/>
        <c:varyColors val="0"/>
        <c:ser>
          <c:idx val="1"/>
          <c:order val="0"/>
          <c:tx>
            <c:v>Tin (ConstantHL)</c:v>
          </c:tx>
          <c:spPr>
            <a:ln w="19050" cap="rnd">
              <a:solidFill>
                <a:schemeClr val="accent2"/>
              </a:solidFill>
              <a:prstDash val="sysDash"/>
              <a:round/>
            </a:ln>
            <a:effectLst/>
          </c:spPr>
          <c:marker>
            <c:symbol val="none"/>
          </c:marker>
          <c:xVal>
            <c:numRef>
              <c:f>'50kW_25y_hetero_922_CXA - Copy'!$F$2:$F$168</c:f>
              <c:numCache>
                <c:formatCode>General</c:formatCode>
                <c:ptCount val="167"/>
                <c:pt idx="0">
                  <c:v>0</c:v>
                </c:pt>
                <c:pt idx="1">
                  <c:v>3.1709791983764586E-8</c:v>
                </c:pt>
                <c:pt idx="2">
                  <c:v>1.9025875190258752E-7</c:v>
                </c:pt>
                <c:pt idx="3">
                  <c:v>9.8300355149670226E-7</c:v>
                </c:pt>
                <c:pt idx="4">
                  <c:v>4.9467275494672753E-6</c:v>
                </c:pt>
                <c:pt idx="5">
                  <c:v>1.8234240233384067E-5</c:v>
                </c:pt>
                <c:pt idx="6">
                  <c:v>6.3519786910197878E-5</c:v>
                </c:pt>
                <c:pt idx="7">
                  <c:v>2.0721714865550484E-4</c:v>
                </c:pt>
                <c:pt idx="8">
                  <c:v>7.1867389649923896E-4</c:v>
                </c:pt>
                <c:pt idx="9">
                  <c:v>2.7104991121258246E-3</c:v>
                </c:pt>
                <c:pt idx="10">
                  <c:v>1.005710933536276E-2</c:v>
                </c:pt>
                <c:pt idx="11">
                  <c:v>3.4364852866565196E-2</c:v>
                </c:pt>
                <c:pt idx="12">
                  <c:v>6.6074644850329781E-2</c:v>
                </c:pt>
                <c:pt idx="13">
                  <c:v>9.7784436834094365E-2</c:v>
                </c:pt>
                <c:pt idx="14">
                  <c:v>0.12949422881785896</c:v>
                </c:pt>
                <c:pt idx="15">
                  <c:v>0.16120402080162355</c:v>
                </c:pt>
                <c:pt idx="16">
                  <c:v>0.19291381278538813</c:v>
                </c:pt>
                <c:pt idx="17">
                  <c:v>0.22462360476915272</c:v>
                </c:pt>
                <c:pt idx="18">
                  <c:v>0.25633339675291728</c:v>
                </c:pt>
                <c:pt idx="19">
                  <c:v>0.28804318873668189</c:v>
                </c:pt>
                <c:pt idx="20">
                  <c:v>0.31975202942668696</c:v>
                </c:pt>
                <c:pt idx="21">
                  <c:v>0.35146182141045157</c:v>
                </c:pt>
                <c:pt idx="22">
                  <c:v>0.38317161339421613</c:v>
                </c:pt>
                <c:pt idx="23">
                  <c:v>0.41488140537798074</c:v>
                </c:pt>
                <c:pt idx="24">
                  <c:v>0.4465911973617453</c:v>
                </c:pt>
                <c:pt idx="25">
                  <c:v>0.47830098934550991</c:v>
                </c:pt>
                <c:pt idx="26">
                  <c:v>0.51001078132927447</c:v>
                </c:pt>
                <c:pt idx="27">
                  <c:v>0.54172057331303902</c:v>
                </c:pt>
                <c:pt idx="28">
                  <c:v>0.57343036529680369</c:v>
                </c:pt>
                <c:pt idx="29">
                  <c:v>0.60514015728056825</c:v>
                </c:pt>
                <c:pt idx="30">
                  <c:v>0.6368499492643328</c:v>
                </c:pt>
                <c:pt idx="31">
                  <c:v>0.66855974124809736</c:v>
                </c:pt>
                <c:pt idx="32">
                  <c:v>0.70026953323186203</c:v>
                </c:pt>
                <c:pt idx="33">
                  <c:v>0.73197932521562659</c:v>
                </c:pt>
                <c:pt idx="34">
                  <c:v>0.76368911719939114</c:v>
                </c:pt>
                <c:pt idx="35">
                  <c:v>0.79539890918315581</c:v>
                </c:pt>
                <c:pt idx="36">
                  <c:v>0.82710870116692037</c:v>
                </c:pt>
                <c:pt idx="37">
                  <c:v>0.85881849315068493</c:v>
                </c:pt>
                <c:pt idx="38">
                  <c:v>0.89052828513444948</c:v>
                </c:pt>
                <c:pt idx="39">
                  <c:v>0.92223807711821415</c:v>
                </c:pt>
                <c:pt idx="40">
                  <c:v>0.95394786910197871</c:v>
                </c:pt>
                <c:pt idx="41">
                  <c:v>0.98565766108574326</c:v>
                </c:pt>
                <c:pt idx="42">
                  <c:v>1.0173674530695078</c:v>
                </c:pt>
                <c:pt idx="43">
                  <c:v>1.0490772450532724</c:v>
                </c:pt>
                <c:pt idx="44">
                  <c:v>1.0807870370370369</c:v>
                </c:pt>
                <c:pt idx="45">
                  <c:v>1.1124968290208017</c:v>
                </c:pt>
                <c:pt idx="46">
                  <c:v>1.1442066210045663</c:v>
                </c:pt>
                <c:pt idx="47">
                  <c:v>1.1759164129883308</c:v>
                </c:pt>
                <c:pt idx="48">
                  <c:v>1.2076262049720954</c:v>
                </c:pt>
                <c:pt idx="49">
                  <c:v>1.2393359969558599</c:v>
                </c:pt>
                <c:pt idx="50">
                  <c:v>1.2710457889396245</c:v>
                </c:pt>
                <c:pt idx="51">
                  <c:v>1.3027555809233891</c:v>
                </c:pt>
                <c:pt idx="52">
                  <c:v>1.3344653729071538</c:v>
                </c:pt>
                <c:pt idx="53">
                  <c:v>1.3661751648909184</c:v>
                </c:pt>
                <c:pt idx="54">
                  <c:v>1.3978849568746829</c:v>
                </c:pt>
                <c:pt idx="55">
                  <c:v>1.4295947488584475</c:v>
                </c:pt>
                <c:pt idx="56">
                  <c:v>1.4613045408422121</c:v>
                </c:pt>
                <c:pt idx="57">
                  <c:v>1.4930143328259766</c:v>
                </c:pt>
                <c:pt idx="58">
                  <c:v>1.5247241248097412</c:v>
                </c:pt>
                <c:pt idx="59">
                  <c:v>1.5564339167935057</c:v>
                </c:pt>
                <c:pt idx="60">
                  <c:v>1.5881437087772705</c:v>
                </c:pt>
                <c:pt idx="61">
                  <c:v>1.6198535007610351</c:v>
                </c:pt>
                <c:pt idx="62">
                  <c:v>1.6515632927447996</c:v>
                </c:pt>
                <c:pt idx="63">
                  <c:v>1.6832730847285642</c:v>
                </c:pt>
                <c:pt idx="64">
                  <c:v>1.7149828767123287</c:v>
                </c:pt>
                <c:pt idx="65">
                  <c:v>1.7466926686960933</c:v>
                </c:pt>
                <c:pt idx="66">
                  <c:v>1.7784024606798579</c:v>
                </c:pt>
                <c:pt idx="67">
                  <c:v>1.8101122526636226</c:v>
                </c:pt>
                <c:pt idx="68">
                  <c:v>1.8418220446473872</c:v>
                </c:pt>
                <c:pt idx="69">
                  <c:v>1.8735318366311517</c:v>
                </c:pt>
                <c:pt idx="70">
                  <c:v>1.9052416286149163</c:v>
                </c:pt>
                <c:pt idx="71">
                  <c:v>1.9369514205986809</c:v>
                </c:pt>
                <c:pt idx="72">
                  <c:v>1.9686612125824454</c:v>
                </c:pt>
                <c:pt idx="73">
                  <c:v>2.00037100456621</c:v>
                </c:pt>
                <c:pt idx="74">
                  <c:v>2.0320807965499745</c:v>
                </c:pt>
                <c:pt idx="75">
                  <c:v>2.0637905885337391</c:v>
                </c:pt>
                <c:pt idx="76">
                  <c:v>2.0955003805175036</c:v>
                </c:pt>
                <c:pt idx="77">
                  <c:v>2.1272101725012682</c:v>
                </c:pt>
                <c:pt idx="78">
                  <c:v>2.1589199644850328</c:v>
                </c:pt>
                <c:pt idx="79">
                  <c:v>2.1906297564687978</c:v>
                </c:pt>
                <c:pt idx="80">
                  <c:v>2.2223395484525623</c:v>
                </c:pt>
                <c:pt idx="81">
                  <c:v>2.2540493404363269</c:v>
                </c:pt>
                <c:pt idx="82">
                  <c:v>2.2857591324200914</c:v>
                </c:pt>
                <c:pt idx="83">
                  <c:v>2.317468924403856</c:v>
                </c:pt>
                <c:pt idx="84">
                  <c:v>2.3491787163876205</c:v>
                </c:pt>
                <c:pt idx="85">
                  <c:v>2.3808885083713851</c:v>
                </c:pt>
                <c:pt idx="86">
                  <c:v>2.4125983003551497</c:v>
                </c:pt>
                <c:pt idx="87">
                  <c:v>2.4443080923389142</c:v>
                </c:pt>
                <c:pt idx="88">
                  <c:v>2.4760178843226788</c:v>
                </c:pt>
                <c:pt idx="89">
                  <c:v>2.5077276763064433</c:v>
                </c:pt>
                <c:pt idx="90">
                  <c:v>2.5394374682902079</c:v>
                </c:pt>
                <c:pt idx="91">
                  <c:v>2.5711472602739724</c:v>
                </c:pt>
                <c:pt idx="92">
                  <c:v>2.602857052257737</c:v>
                </c:pt>
                <c:pt idx="93">
                  <c:v>2.6345668442415016</c:v>
                </c:pt>
                <c:pt idx="94">
                  <c:v>2.6662766362252666</c:v>
                </c:pt>
                <c:pt idx="95">
                  <c:v>2.6979864282090311</c:v>
                </c:pt>
                <c:pt idx="96">
                  <c:v>2.7296962201927957</c:v>
                </c:pt>
                <c:pt idx="97">
                  <c:v>2.7614060121765602</c:v>
                </c:pt>
                <c:pt idx="98">
                  <c:v>2.7931158041603248</c:v>
                </c:pt>
                <c:pt idx="99">
                  <c:v>2.8248255961440893</c:v>
                </c:pt>
                <c:pt idx="100">
                  <c:v>2.8565353881278539</c:v>
                </c:pt>
                <c:pt idx="101">
                  <c:v>2.8882451801116185</c:v>
                </c:pt>
                <c:pt idx="102">
                  <c:v>2.919954972095383</c:v>
                </c:pt>
                <c:pt idx="103">
                  <c:v>2.9516647640791476</c:v>
                </c:pt>
                <c:pt idx="104">
                  <c:v>2.9833745560629121</c:v>
                </c:pt>
                <c:pt idx="105">
                  <c:v>3.0150843480466767</c:v>
                </c:pt>
                <c:pt idx="106">
                  <c:v>3.0467941400304412</c:v>
                </c:pt>
                <c:pt idx="107">
                  <c:v>3.0785039320142058</c:v>
                </c:pt>
                <c:pt idx="108">
                  <c:v>3.1102137239979704</c:v>
                </c:pt>
                <c:pt idx="109">
                  <c:v>3.1419235159817354</c:v>
                </c:pt>
                <c:pt idx="110">
                  <c:v>3.1736428209030949</c:v>
                </c:pt>
                <c:pt idx="111">
                  <c:v>3.2053526128868595</c:v>
                </c:pt>
                <c:pt idx="112">
                  <c:v>3.237062404870624</c:v>
                </c:pt>
                <c:pt idx="113">
                  <c:v>3.2687721968543886</c:v>
                </c:pt>
                <c:pt idx="114">
                  <c:v>3.3004819888381531</c:v>
                </c:pt>
                <c:pt idx="115">
                  <c:v>3.3321917808219177</c:v>
                </c:pt>
                <c:pt idx="116">
                  <c:v>3.3639015728056822</c:v>
                </c:pt>
                <c:pt idx="117">
                  <c:v>3.3956113647894468</c:v>
                </c:pt>
                <c:pt idx="118">
                  <c:v>3.4273211567732114</c:v>
                </c:pt>
                <c:pt idx="119">
                  <c:v>3.4590309487569764</c:v>
                </c:pt>
                <c:pt idx="120">
                  <c:v>3.4907407407407409</c:v>
                </c:pt>
                <c:pt idx="121">
                  <c:v>3.5224505327245055</c:v>
                </c:pt>
                <c:pt idx="122">
                  <c:v>3.55416032470827</c:v>
                </c:pt>
                <c:pt idx="123">
                  <c:v>3.5858701166920346</c:v>
                </c:pt>
                <c:pt idx="124">
                  <c:v>3.6175799086757991</c:v>
                </c:pt>
                <c:pt idx="125">
                  <c:v>3.6492897006595637</c:v>
                </c:pt>
                <c:pt idx="126">
                  <c:v>3.6809994926433283</c:v>
                </c:pt>
                <c:pt idx="127">
                  <c:v>3.7127092846270928</c:v>
                </c:pt>
                <c:pt idx="128">
                  <c:v>3.7444190766108574</c:v>
                </c:pt>
                <c:pt idx="129">
                  <c:v>3.7761288685946219</c:v>
                </c:pt>
                <c:pt idx="130">
                  <c:v>3.8078386605783865</c:v>
                </c:pt>
                <c:pt idx="131">
                  <c:v>3.839548452562151</c:v>
                </c:pt>
                <c:pt idx="132">
                  <c:v>3.8712582445459156</c:v>
                </c:pt>
                <c:pt idx="133">
                  <c:v>3.9029680365296802</c:v>
                </c:pt>
                <c:pt idx="134">
                  <c:v>3.9346778285134452</c:v>
                </c:pt>
                <c:pt idx="135">
                  <c:v>3.9663876204972097</c:v>
                </c:pt>
                <c:pt idx="136">
                  <c:v>3.9980974124809743</c:v>
                </c:pt>
                <c:pt idx="137">
                  <c:v>4.0298072044647384</c:v>
                </c:pt>
                <c:pt idx="138">
                  <c:v>4.0615169964485034</c:v>
                </c:pt>
                <c:pt idx="139">
                  <c:v>4.0932267884322675</c:v>
                </c:pt>
                <c:pt idx="140">
                  <c:v>4.1249365804160325</c:v>
                </c:pt>
                <c:pt idx="141">
                  <c:v>4.1566463723997966</c:v>
                </c:pt>
                <c:pt idx="142">
                  <c:v>4.1883561643835616</c:v>
                </c:pt>
                <c:pt idx="143">
                  <c:v>4.2200659563673266</c:v>
                </c:pt>
                <c:pt idx="144">
                  <c:v>4.2517757483510907</c:v>
                </c:pt>
                <c:pt idx="145">
                  <c:v>4.2834855403348557</c:v>
                </c:pt>
                <c:pt idx="146">
                  <c:v>4.3151953323186198</c:v>
                </c:pt>
                <c:pt idx="147">
                  <c:v>4.3469051243023848</c:v>
                </c:pt>
                <c:pt idx="148">
                  <c:v>4.378614916286149</c:v>
                </c:pt>
                <c:pt idx="149">
                  <c:v>4.410324708269914</c:v>
                </c:pt>
                <c:pt idx="150">
                  <c:v>4.4420345002536781</c:v>
                </c:pt>
                <c:pt idx="151">
                  <c:v>4.4737442922374431</c:v>
                </c:pt>
                <c:pt idx="152">
                  <c:v>4.5054540842212072</c:v>
                </c:pt>
                <c:pt idx="153">
                  <c:v>4.5371638762049722</c:v>
                </c:pt>
                <c:pt idx="154">
                  <c:v>4.5688736681887363</c:v>
                </c:pt>
                <c:pt idx="155">
                  <c:v>4.6005834601725013</c:v>
                </c:pt>
                <c:pt idx="156">
                  <c:v>4.6322932521562654</c:v>
                </c:pt>
                <c:pt idx="157">
                  <c:v>4.6640030441400304</c:v>
                </c:pt>
                <c:pt idx="158">
                  <c:v>4.6957128361237954</c:v>
                </c:pt>
                <c:pt idx="159">
                  <c:v>4.7274226281075595</c:v>
                </c:pt>
                <c:pt idx="160">
                  <c:v>4.7591324200913245</c:v>
                </c:pt>
                <c:pt idx="161">
                  <c:v>4.7908422120750886</c:v>
                </c:pt>
                <c:pt idx="162">
                  <c:v>4.8225520040588536</c:v>
                </c:pt>
                <c:pt idx="163">
                  <c:v>4.8542617960426178</c:v>
                </c:pt>
                <c:pt idx="164">
                  <c:v>4.8859715880263828</c:v>
                </c:pt>
                <c:pt idx="165">
                  <c:v>4.9176813800101469</c:v>
                </c:pt>
                <c:pt idx="166">
                  <c:v>4.9493911719939119</c:v>
                </c:pt>
              </c:numCache>
            </c:numRef>
          </c:xVal>
          <c:yVal>
            <c:numRef>
              <c:f>'50kW_25y_hetero_922_CXA - Copy'!$B$2:$B$168</c:f>
              <c:numCache>
                <c:formatCode>General</c:formatCode>
                <c:ptCount val="167"/>
                <c:pt idx="0">
                  <c:v>9</c:v>
                </c:pt>
                <c:pt idx="1">
                  <c:v>7.5556299999999998</c:v>
                </c:pt>
                <c:pt idx="2">
                  <c:v>7.5530200000000001</c:v>
                </c:pt>
                <c:pt idx="3">
                  <c:v>7.5461099999999997</c:v>
                </c:pt>
                <c:pt idx="4">
                  <c:v>7.5312599999999996</c:v>
                </c:pt>
                <c:pt idx="5">
                  <c:v>8.5217399999999994</c:v>
                </c:pt>
                <c:pt idx="6">
                  <c:v>14.566000000000001</c:v>
                </c:pt>
                <c:pt idx="7">
                  <c:v>19.293700000000001</c:v>
                </c:pt>
                <c:pt idx="8">
                  <c:v>19.555700000000002</c:v>
                </c:pt>
                <c:pt idx="9">
                  <c:v>18.3005</c:v>
                </c:pt>
                <c:pt idx="10">
                  <c:v>16.492699999999999</c:v>
                </c:pt>
                <c:pt idx="11">
                  <c:v>14.522500000000001</c:v>
                </c:pt>
                <c:pt idx="12">
                  <c:v>13.3415</c:v>
                </c:pt>
                <c:pt idx="13">
                  <c:v>12.623900000000001</c:v>
                </c:pt>
                <c:pt idx="14">
                  <c:v>12.1183</c:v>
                </c:pt>
                <c:pt idx="15">
                  <c:v>11.730499999999999</c:v>
                </c:pt>
                <c:pt idx="16">
                  <c:v>11.4168</c:v>
                </c:pt>
                <c:pt idx="17">
                  <c:v>11.1533</c:v>
                </c:pt>
                <c:pt idx="18">
                  <c:v>10.926500000000001</c:v>
                </c:pt>
                <c:pt idx="19">
                  <c:v>10.727</c:v>
                </c:pt>
                <c:pt idx="20">
                  <c:v>10.5495</c:v>
                </c:pt>
                <c:pt idx="21">
                  <c:v>10.388999999999999</c:v>
                </c:pt>
                <c:pt idx="22">
                  <c:v>10.242900000000001</c:v>
                </c:pt>
                <c:pt idx="23">
                  <c:v>10.108599999999999</c:v>
                </c:pt>
                <c:pt idx="24">
                  <c:v>9.9844899999999992</c:v>
                </c:pt>
                <c:pt idx="25">
                  <c:v>9.8690800000000003</c:v>
                </c:pt>
                <c:pt idx="26">
                  <c:v>9.7612400000000008</c:v>
                </c:pt>
                <c:pt idx="27">
                  <c:v>9.6597200000000001</c:v>
                </c:pt>
                <c:pt idx="28">
                  <c:v>9.5643200000000004</c:v>
                </c:pt>
                <c:pt idx="29">
                  <c:v>9.4741900000000001</c:v>
                </c:pt>
                <c:pt idx="30">
                  <c:v>9.3884399999999992</c:v>
                </c:pt>
                <c:pt idx="31">
                  <c:v>9.3071699999999993</c:v>
                </c:pt>
                <c:pt idx="32">
                  <c:v>9.2294599999999996</c:v>
                </c:pt>
                <c:pt idx="33">
                  <c:v>9.1555</c:v>
                </c:pt>
                <c:pt idx="34">
                  <c:v>9.08446</c:v>
                </c:pt>
                <c:pt idx="35">
                  <c:v>9.0166000000000004</c:v>
                </c:pt>
                <c:pt idx="36">
                  <c:v>8.9511800000000008</c:v>
                </c:pt>
                <c:pt idx="37">
                  <c:v>8.8885100000000001</c:v>
                </c:pt>
                <c:pt idx="38">
                  <c:v>8.8278800000000004</c:v>
                </c:pt>
                <c:pt idx="39">
                  <c:v>8.7696699999999996</c:v>
                </c:pt>
                <c:pt idx="40">
                  <c:v>8.7131799999999995</c:v>
                </c:pt>
                <c:pt idx="41">
                  <c:v>8.6585199999999993</c:v>
                </c:pt>
                <c:pt idx="42">
                  <c:v>8.6058900000000005</c:v>
                </c:pt>
                <c:pt idx="43">
                  <c:v>8.5546500000000005</c:v>
                </c:pt>
                <c:pt idx="44">
                  <c:v>8.5052199999999996</c:v>
                </c:pt>
                <c:pt idx="45">
                  <c:v>8.4569700000000001</c:v>
                </c:pt>
                <c:pt idx="46">
                  <c:v>8.41005</c:v>
                </c:pt>
                <c:pt idx="47">
                  <c:v>8.3643999999999998</c:v>
                </c:pt>
                <c:pt idx="48">
                  <c:v>8.3202700000000007</c:v>
                </c:pt>
                <c:pt idx="49">
                  <c:v>8.2770600000000005</c:v>
                </c:pt>
                <c:pt idx="50">
                  <c:v>8.2348999999999997</c:v>
                </c:pt>
                <c:pt idx="51">
                  <c:v>8.1940799999999996</c:v>
                </c:pt>
                <c:pt idx="52">
                  <c:v>8.1540099999999995</c:v>
                </c:pt>
                <c:pt idx="53">
                  <c:v>8.1148500000000006</c:v>
                </c:pt>
                <c:pt idx="54">
                  <c:v>8.0765700000000002</c:v>
                </c:pt>
                <c:pt idx="55">
                  <c:v>8.0394600000000001</c:v>
                </c:pt>
                <c:pt idx="56">
                  <c:v>8.0029299999999992</c:v>
                </c:pt>
                <c:pt idx="57">
                  <c:v>7.9671399999999997</c:v>
                </c:pt>
                <c:pt idx="58">
                  <c:v>7.9321000000000002</c:v>
                </c:pt>
                <c:pt idx="59">
                  <c:v>7.8980899999999998</c:v>
                </c:pt>
                <c:pt idx="60">
                  <c:v>7.8645300000000002</c:v>
                </c:pt>
                <c:pt idx="61">
                  <c:v>7.8315900000000003</c:v>
                </c:pt>
                <c:pt idx="62">
                  <c:v>7.7992800000000004</c:v>
                </c:pt>
                <c:pt idx="63">
                  <c:v>7.7678900000000004</c:v>
                </c:pt>
                <c:pt idx="64">
                  <c:v>7.7368600000000001</c:v>
                </c:pt>
                <c:pt idx="65">
                  <c:v>7.7063499999999996</c:v>
                </c:pt>
                <c:pt idx="66">
                  <c:v>7.67638</c:v>
                </c:pt>
                <c:pt idx="67">
                  <c:v>7.6469300000000002</c:v>
                </c:pt>
                <c:pt idx="68">
                  <c:v>7.6183100000000001</c:v>
                </c:pt>
                <c:pt idx="69">
                  <c:v>7.58995</c:v>
                </c:pt>
                <c:pt idx="70">
                  <c:v>7.5620200000000004</c:v>
                </c:pt>
                <c:pt idx="71">
                  <c:v>7.5345300000000002</c:v>
                </c:pt>
                <c:pt idx="72">
                  <c:v>7.5074899999999998</c:v>
                </c:pt>
                <c:pt idx="73">
                  <c:v>7.4808899999999996</c:v>
                </c:pt>
                <c:pt idx="74">
                  <c:v>7.4550000000000001</c:v>
                </c:pt>
                <c:pt idx="75">
                  <c:v>7.4292999999999996</c:v>
                </c:pt>
                <c:pt idx="76">
                  <c:v>7.4039400000000004</c:v>
                </c:pt>
                <c:pt idx="77">
                  <c:v>7.3789499999999997</c:v>
                </c:pt>
                <c:pt idx="78">
                  <c:v>7.35433</c:v>
                </c:pt>
                <c:pt idx="79">
                  <c:v>7.3300599999999996</c:v>
                </c:pt>
                <c:pt idx="80">
                  <c:v>7.3064600000000004</c:v>
                </c:pt>
                <c:pt idx="81">
                  <c:v>7.2829600000000001</c:v>
                </c:pt>
                <c:pt idx="82">
                  <c:v>7.2597500000000004</c:v>
                </c:pt>
                <c:pt idx="83">
                  <c:v>7.2368399999999999</c:v>
                </c:pt>
                <c:pt idx="84">
                  <c:v>7.2142499999999998</c:v>
                </c:pt>
                <c:pt idx="85">
                  <c:v>7.1919500000000003</c:v>
                </c:pt>
                <c:pt idx="86">
                  <c:v>7.1699400000000004</c:v>
                </c:pt>
                <c:pt idx="87">
                  <c:v>7.1485399999999997</c:v>
                </c:pt>
                <c:pt idx="88">
                  <c:v>7.1271899999999997</c:v>
                </c:pt>
                <c:pt idx="89">
                  <c:v>7.1060600000000003</c:v>
                </c:pt>
                <c:pt idx="90">
                  <c:v>7.0851899999999999</c:v>
                </c:pt>
                <c:pt idx="91">
                  <c:v>7.0645699999999998</c:v>
                </c:pt>
                <c:pt idx="92">
                  <c:v>7.0442</c:v>
                </c:pt>
                <c:pt idx="93">
                  <c:v>7.0240799999999997</c:v>
                </c:pt>
                <c:pt idx="94">
                  <c:v>7.0042</c:v>
                </c:pt>
                <c:pt idx="95">
                  <c:v>6.9848600000000003</c:v>
                </c:pt>
                <c:pt idx="96">
                  <c:v>6.9655399999999998</c:v>
                </c:pt>
                <c:pt idx="97">
                  <c:v>6.9463900000000001</c:v>
                </c:pt>
                <c:pt idx="98">
                  <c:v>6.9274399999999998</c:v>
                </c:pt>
                <c:pt idx="99">
                  <c:v>6.9086999999999996</c:v>
                </c:pt>
                <c:pt idx="100">
                  <c:v>6.8901700000000003</c:v>
                </c:pt>
                <c:pt idx="101">
                  <c:v>6.8718399999999997</c:v>
                </c:pt>
                <c:pt idx="102">
                  <c:v>6.8537100000000004</c:v>
                </c:pt>
                <c:pt idx="103">
                  <c:v>6.8360900000000004</c:v>
                </c:pt>
                <c:pt idx="104">
                  <c:v>6.8184500000000003</c:v>
                </c:pt>
                <c:pt idx="105">
                  <c:v>6.8009399999999998</c:v>
                </c:pt>
                <c:pt idx="106">
                  <c:v>6.7835900000000002</c:v>
                </c:pt>
                <c:pt idx="107">
                  <c:v>6.7664200000000001</c:v>
                </c:pt>
                <c:pt idx="108">
                  <c:v>6.7494300000000003</c:v>
                </c:pt>
                <c:pt idx="109">
                  <c:v>6.7325999999999997</c:v>
                </c:pt>
                <c:pt idx="110">
                  <c:v>6.7159500000000003</c:v>
                </c:pt>
                <c:pt idx="111">
                  <c:v>6.6994600000000002</c:v>
                </c:pt>
                <c:pt idx="112">
                  <c:v>6.6831300000000002</c:v>
                </c:pt>
                <c:pt idx="113">
                  <c:v>6.6672700000000003</c:v>
                </c:pt>
                <c:pt idx="114">
                  <c:v>6.6513499999999999</c:v>
                </c:pt>
                <c:pt idx="115">
                  <c:v>6.6355399999999998</c:v>
                </c:pt>
                <c:pt idx="116">
                  <c:v>6.6198600000000001</c:v>
                </c:pt>
                <c:pt idx="117">
                  <c:v>6.6043200000000004</c:v>
                </c:pt>
                <c:pt idx="118">
                  <c:v>6.5889199999999999</c:v>
                </c:pt>
                <c:pt idx="119">
                  <c:v>6.5736600000000003</c:v>
                </c:pt>
                <c:pt idx="120">
                  <c:v>6.5585399999999998</c:v>
                </c:pt>
                <c:pt idx="121">
                  <c:v>6.5435600000000003</c:v>
                </c:pt>
                <c:pt idx="122">
                  <c:v>6.5287100000000002</c:v>
                </c:pt>
                <c:pt idx="123">
                  <c:v>6.5143000000000004</c:v>
                </c:pt>
                <c:pt idx="124">
                  <c:v>6.4995099999999999</c:v>
                </c:pt>
                <c:pt idx="125">
                  <c:v>6.4852999999999996</c:v>
                </c:pt>
                <c:pt idx="126">
                  <c:v>6.47105</c:v>
                </c:pt>
                <c:pt idx="127">
                  <c:v>6.45688</c:v>
                </c:pt>
                <c:pt idx="128">
                  <c:v>6.4428099999999997</c:v>
                </c:pt>
                <c:pt idx="129">
                  <c:v>6.4288600000000002</c:v>
                </c:pt>
                <c:pt idx="130">
                  <c:v>6.4150200000000002</c:v>
                </c:pt>
                <c:pt idx="131">
                  <c:v>6.4013</c:v>
                </c:pt>
                <c:pt idx="132">
                  <c:v>6.3876900000000001</c:v>
                </c:pt>
                <c:pt idx="133">
                  <c:v>6.3741899999999996</c:v>
                </c:pt>
                <c:pt idx="134">
                  <c:v>6.3608000000000002</c:v>
                </c:pt>
                <c:pt idx="135">
                  <c:v>6.3478199999999996</c:v>
                </c:pt>
                <c:pt idx="136">
                  <c:v>6.3344399999999998</c:v>
                </c:pt>
                <c:pt idx="137">
                  <c:v>6.3216200000000002</c:v>
                </c:pt>
                <c:pt idx="138">
                  <c:v>6.3087299999999997</c:v>
                </c:pt>
                <c:pt idx="139">
                  <c:v>6.2958999999999996</c:v>
                </c:pt>
                <c:pt idx="140">
                  <c:v>6.2831599999999996</c:v>
                </c:pt>
                <c:pt idx="141">
                  <c:v>6.2705099999999998</c:v>
                </c:pt>
                <c:pt idx="142">
                  <c:v>6.2579399999999996</c:v>
                </c:pt>
                <c:pt idx="143">
                  <c:v>6.2454799999999997</c:v>
                </c:pt>
                <c:pt idx="144">
                  <c:v>6.2331000000000003</c:v>
                </c:pt>
                <c:pt idx="145">
                  <c:v>6.2208199999999998</c:v>
                </c:pt>
                <c:pt idx="146">
                  <c:v>6.2086300000000003</c:v>
                </c:pt>
                <c:pt idx="147">
                  <c:v>6.1965300000000001</c:v>
                </c:pt>
                <c:pt idx="148">
                  <c:v>6.1845100000000004</c:v>
                </c:pt>
                <c:pt idx="149">
                  <c:v>6.1728899999999998</c:v>
                </c:pt>
                <c:pt idx="150">
                  <c:v>6.1608499999999999</c:v>
                </c:pt>
                <c:pt idx="151">
                  <c:v>6.1493399999999996</c:v>
                </c:pt>
                <c:pt idx="152">
                  <c:v>6.1377600000000001</c:v>
                </c:pt>
                <c:pt idx="153">
                  <c:v>6.1262100000000004</c:v>
                </c:pt>
                <c:pt idx="154">
                  <c:v>6.1147200000000002</c:v>
                </c:pt>
                <c:pt idx="155">
                  <c:v>6.1033099999999996</c:v>
                </c:pt>
                <c:pt idx="156">
                  <c:v>6.0919699999999999</c:v>
                </c:pt>
                <c:pt idx="157">
                  <c:v>6.0807099999999998</c:v>
                </c:pt>
                <c:pt idx="158">
                  <c:v>6.0695199999999998</c:v>
                </c:pt>
                <c:pt idx="159">
                  <c:v>6.0584100000000003</c:v>
                </c:pt>
                <c:pt idx="160">
                  <c:v>6.0473699999999999</c:v>
                </c:pt>
                <c:pt idx="161">
                  <c:v>6.0364100000000001</c:v>
                </c:pt>
                <c:pt idx="162">
                  <c:v>6.0255200000000002</c:v>
                </c:pt>
                <c:pt idx="163">
                  <c:v>6.0147000000000004</c:v>
                </c:pt>
                <c:pt idx="164">
                  <c:v>6.0042600000000004</c:v>
                </c:pt>
                <c:pt idx="165">
                  <c:v>5.9933800000000002</c:v>
                </c:pt>
                <c:pt idx="166">
                  <c:v>5.9830199999999998</c:v>
                </c:pt>
              </c:numCache>
            </c:numRef>
          </c:yVal>
          <c:smooth val="0"/>
          <c:extLst>
            <c:ext xmlns:c16="http://schemas.microsoft.com/office/drawing/2014/chart" uri="{C3380CC4-5D6E-409C-BE32-E72D297353CC}">
              <c16:uniqueId val="{00000000-39BD-499F-B388-056B583CA48F}"/>
            </c:ext>
          </c:extLst>
        </c:ser>
        <c:ser>
          <c:idx val="0"/>
          <c:order val="1"/>
          <c:tx>
            <c:v>Tin (VariableHL)</c:v>
          </c:tx>
          <c:spPr>
            <a:ln w="19050" cap="rnd">
              <a:solidFill>
                <a:srgbClr val="0070C0"/>
              </a:solidFill>
              <a:prstDash val="sysDash"/>
              <a:round/>
            </a:ln>
            <a:effectLst/>
          </c:spPr>
          <c:marker>
            <c:symbol val="none"/>
          </c:marker>
          <c:xVal>
            <c:numRef>
              <c:f>'50kW_25y_hetero_922_CXA - Copy'!$J$2:$J$401</c:f>
              <c:numCache>
                <c:formatCode>General</c:formatCode>
                <c:ptCount val="400"/>
                <c:pt idx="0">
                  <c:v>0</c:v>
                </c:pt>
                <c:pt idx="1">
                  <c:v>3.1709791983764586E-8</c:v>
                </c:pt>
                <c:pt idx="2">
                  <c:v>1.9025875190258752E-7</c:v>
                </c:pt>
                <c:pt idx="3">
                  <c:v>9.8300355149670226E-7</c:v>
                </c:pt>
                <c:pt idx="4">
                  <c:v>4.9467275494672753E-6</c:v>
                </c:pt>
                <c:pt idx="5">
                  <c:v>1.8233923135464232E-5</c:v>
                </c:pt>
                <c:pt idx="6">
                  <c:v>6.3419583967529169E-5</c:v>
                </c:pt>
                <c:pt idx="7">
                  <c:v>2.0541222729578894E-4</c:v>
                </c:pt>
                <c:pt idx="8">
                  <c:v>6.9882039573820399E-4</c:v>
                </c:pt>
                <c:pt idx="9">
                  <c:v>2.5774226281075597E-3</c:v>
                </c:pt>
                <c:pt idx="10">
                  <c:v>9.802416286149163E-3</c:v>
                </c:pt>
                <c:pt idx="11">
                  <c:v>2.2486333079654999E-2</c:v>
                </c:pt>
                <c:pt idx="12">
                  <c:v>3.5170281582952816E-2</c:v>
                </c:pt>
                <c:pt idx="13">
                  <c:v>4.785419837645865E-2</c:v>
                </c:pt>
                <c:pt idx="14">
                  <c:v>6.0538115169964483E-2</c:v>
                </c:pt>
                <c:pt idx="15">
                  <c:v>7.3222031963470324E-2</c:v>
                </c:pt>
                <c:pt idx="16">
                  <c:v>8.5905948756976158E-2</c:v>
                </c:pt>
                <c:pt idx="17">
                  <c:v>9.8589865550481992E-2</c:v>
                </c:pt>
                <c:pt idx="18">
                  <c:v>0.11127378234398783</c:v>
                </c:pt>
                <c:pt idx="19">
                  <c:v>0.12395769913749366</c:v>
                </c:pt>
                <c:pt idx="20">
                  <c:v>0.13664161593099949</c:v>
                </c:pt>
                <c:pt idx="21">
                  <c:v>0.14932553272450533</c:v>
                </c:pt>
                <c:pt idx="22">
                  <c:v>0.16200944951801116</c:v>
                </c:pt>
                <c:pt idx="23">
                  <c:v>0.174693366311517</c:v>
                </c:pt>
                <c:pt idx="24">
                  <c:v>0.18737728310502283</c:v>
                </c:pt>
                <c:pt idx="25">
                  <c:v>0.20006119989852866</c:v>
                </c:pt>
                <c:pt idx="26">
                  <c:v>0.2127451166920345</c:v>
                </c:pt>
                <c:pt idx="27">
                  <c:v>0.22542903348554033</c:v>
                </c:pt>
                <c:pt idx="28">
                  <c:v>0.23811295027904616</c:v>
                </c:pt>
                <c:pt idx="29">
                  <c:v>0.250796867072552</c:v>
                </c:pt>
                <c:pt idx="30">
                  <c:v>0.26348078386605783</c:v>
                </c:pt>
                <c:pt idx="31">
                  <c:v>0.27616470065956367</c:v>
                </c:pt>
                <c:pt idx="32">
                  <c:v>0.2888486174530695</c:v>
                </c:pt>
                <c:pt idx="33">
                  <c:v>0.30153253424657533</c:v>
                </c:pt>
                <c:pt idx="34">
                  <c:v>0.31421645104008117</c:v>
                </c:pt>
                <c:pt idx="35">
                  <c:v>0.32689941653982751</c:v>
                </c:pt>
                <c:pt idx="36">
                  <c:v>0.33958333333333335</c:v>
                </c:pt>
                <c:pt idx="37">
                  <c:v>0.35226725012683918</c:v>
                </c:pt>
                <c:pt idx="38">
                  <c:v>0.36495116692034502</c:v>
                </c:pt>
                <c:pt idx="39">
                  <c:v>0.37763508371385085</c:v>
                </c:pt>
                <c:pt idx="40">
                  <c:v>0.39031900050735668</c:v>
                </c:pt>
                <c:pt idx="41">
                  <c:v>0.40300291730086252</c:v>
                </c:pt>
                <c:pt idx="42">
                  <c:v>0.41568683409436835</c:v>
                </c:pt>
                <c:pt idx="43">
                  <c:v>0.42837075088787419</c:v>
                </c:pt>
                <c:pt idx="44">
                  <c:v>0.44105466768138002</c:v>
                </c:pt>
                <c:pt idx="45">
                  <c:v>0.45373858447488585</c:v>
                </c:pt>
                <c:pt idx="46">
                  <c:v>0.46642250126839169</c:v>
                </c:pt>
                <c:pt idx="47">
                  <c:v>0.47910641806189752</c:v>
                </c:pt>
                <c:pt idx="48">
                  <c:v>0.49179033485540335</c:v>
                </c:pt>
                <c:pt idx="49">
                  <c:v>0.50447425164890913</c:v>
                </c:pt>
                <c:pt idx="50">
                  <c:v>0.51715816844241502</c:v>
                </c:pt>
                <c:pt idx="51">
                  <c:v>0.5298420852359208</c:v>
                </c:pt>
                <c:pt idx="52">
                  <c:v>0.54252600202942669</c:v>
                </c:pt>
                <c:pt idx="53">
                  <c:v>0.55520991882293247</c:v>
                </c:pt>
                <c:pt idx="54">
                  <c:v>0.56789383561643836</c:v>
                </c:pt>
                <c:pt idx="55">
                  <c:v>0.58057775240994414</c:v>
                </c:pt>
                <c:pt idx="56">
                  <c:v>0.59326166920345003</c:v>
                </c:pt>
                <c:pt idx="57">
                  <c:v>0.6059455859969558</c:v>
                </c:pt>
                <c:pt idx="58">
                  <c:v>0.61862950279046169</c:v>
                </c:pt>
                <c:pt idx="59">
                  <c:v>0.63131341958396758</c:v>
                </c:pt>
                <c:pt idx="60">
                  <c:v>0.64399733637747336</c:v>
                </c:pt>
                <c:pt idx="61">
                  <c:v>0.65668125317097925</c:v>
                </c:pt>
                <c:pt idx="62">
                  <c:v>0.66936516996448503</c:v>
                </c:pt>
                <c:pt idx="63">
                  <c:v>0.68204908675799092</c:v>
                </c:pt>
                <c:pt idx="64">
                  <c:v>0.6947330035514967</c:v>
                </c:pt>
                <c:pt idx="65">
                  <c:v>0.70741692034500259</c:v>
                </c:pt>
                <c:pt idx="66">
                  <c:v>0.72010083713850837</c:v>
                </c:pt>
                <c:pt idx="67">
                  <c:v>0.73278475393201425</c:v>
                </c:pt>
                <c:pt idx="68">
                  <c:v>0.74546867072552003</c:v>
                </c:pt>
                <c:pt idx="69">
                  <c:v>0.75815258751902592</c:v>
                </c:pt>
                <c:pt idx="70">
                  <c:v>0.7708365043125317</c:v>
                </c:pt>
                <c:pt idx="71">
                  <c:v>0.78352042110603759</c:v>
                </c:pt>
                <c:pt idx="72">
                  <c:v>0.79620433789954337</c:v>
                </c:pt>
                <c:pt idx="73">
                  <c:v>0.80888825469304926</c:v>
                </c:pt>
                <c:pt idx="74">
                  <c:v>0.82157217148655504</c:v>
                </c:pt>
                <c:pt idx="75">
                  <c:v>0.83425608828006093</c:v>
                </c:pt>
                <c:pt idx="76">
                  <c:v>0.8469400050735667</c:v>
                </c:pt>
                <c:pt idx="77">
                  <c:v>0.85962392186707259</c:v>
                </c:pt>
                <c:pt idx="78">
                  <c:v>0.87230783866057837</c:v>
                </c:pt>
                <c:pt idx="79">
                  <c:v>0.88499175545408426</c:v>
                </c:pt>
                <c:pt idx="80">
                  <c:v>0.89767567224759004</c:v>
                </c:pt>
                <c:pt idx="81">
                  <c:v>0.91035958904109593</c:v>
                </c:pt>
                <c:pt idx="82">
                  <c:v>0.92304350583460171</c:v>
                </c:pt>
                <c:pt idx="83">
                  <c:v>0.9357274226281076</c:v>
                </c:pt>
                <c:pt idx="84">
                  <c:v>0.94841133942161338</c:v>
                </c:pt>
                <c:pt idx="85">
                  <c:v>0.96109525621511926</c:v>
                </c:pt>
                <c:pt idx="86">
                  <c:v>0.97377917300862504</c:v>
                </c:pt>
                <c:pt idx="87">
                  <c:v>0.98646308980213093</c:v>
                </c:pt>
                <c:pt idx="88">
                  <c:v>0.99914700659563671</c:v>
                </c:pt>
                <c:pt idx="89">
                  <c:v>1.0118309233891425</c:v>
                </c:pt>
                <c:pt idx="90">
                  <c:v>1.0245148401826485</c:v>
                </c:pt>
                <c:pt idx="91">
                  <c:v>1.0371987569761543</c:v>
                </c:pt>
                <c:pt idx="92">
                  <c:v>1.04988267376966</c:v>
                </c:pt>
                <c:pt idx="93">
                  <c:v>1.0625665905631658</c:v>
                </c:pt>
                <c:pt idx="94">
                  <c:v>1.0752505073566718</c:v>
                </c:pt>
                <c:pt idx="95">
                  <c:v>1.0879344241501776</c:v>
                </c:pt>
                <c:pt idx="96">
                  <c:v>1.1006183409436834</c:v>
                </c:pt>
                <c:pt idx="97">
                  <c:v>1.1133022577371892</c:v>
                </c:pt>
                <c:pt idx="98">
                  <c:v>1.1259861745306952</c:v>
                </c:pt>
                <c:pt idx="99">
                  <c:v>1.1386700913242009</c:v>
                </c:pt>
                <c:pt idx="100">
                  <c:v>1.1513540081177067</c:v>
                </c:pt>
                <c:pt idx="101">
                  <c:v>1.1640379249112125</c:v>
                </c:pt>
                <c:pt idx="102">
                  <c:v>1.1767218417047185</c:v>
                </c:pt>
                <c:pt idx="103">
                  <c:v>1.1894057584982243</c:v>
                </c:pt>
                <c:pt idx="104">
                  <c:v>1.2020896752917301</c:v>
                </c:pt>
                <c:pt idx="105">
                  <c:v>1.2147735920852358</c:v>
                </c:pt>
                <c:pt idx="106">
                  <c:v>1.2274575088787418</c:v>
                </c:pt>
                <c:pt idx="107">
                  <c:v>1.2401414256722476</c:v>
                </c:pt>
                <c:pt idx="108">
                  <c:v>1.2528253424657534</c:v>
                </c:pt>
                <c:pt idx="109">
                  <c:v>1.2655092592592592</c:v>
                </c:pt>
                <c:pt idx="110">
                  <c:v>1.2781931760527652</c:v>
                </c:pt>
                <c:pt idx="111">
                  <c:v>1.2908770928462709</c:v>
                </c:pt>
                <c:pt idx="112">
                  <c:v>1.3035610096397767</c:v>
                </c:pt>
                <c:pt idx="113">
                  <c:v>1.3162449264332825</c:v>
                </c:pt>
                <c:pt idx="114">
                  <c:v>1.3289288432267885</c:v>
                </c:pt>
                <c:pt idx="115">
                  <c:v>1.3416127600202943</c:v>
                </c:pt>
                <c:pt idx="116">
                  <c:v>1.3542966768138001</c:v>
                </c:pt>
                <c:pt idx="117">
                  <c:v>1.3669805936073058</c:v>
                </c:pt>
                <c:pt idx="118">
                  <c:v>1.3796645104008118</c:v>
                </c:pt>
                <c:pt idx="119">
                  <c:v>1.3923484271943176</c:v>
                </c:pt>
                <c:pt idx="120">
                  <c:v>1.4050323439878234</c:v>
                </c:pt>
                <c:pt idx="121">
                  <c:v>1.4177162607813292</c:v>
                </c:pt>
                <c:pt idx="122">
                  <c:v>1.4304001775748352</c:v>
                </c:pt>
                <c:pt idx="123">
                  <c:v>1.443084094368341</c:v>
                </c:pt>
                <c:pt idx="124">
                  <c:v>1.4557680111618467</c:v>
                </c:pt>
                <c:pt idx="125">
                  <c:v>1.4684519279553525</c:v>
                </c:pt>
                <c:pt idx="126">
                  <c:v>1.4811358447488585</c:v>
                </c:pt>
                <c:pt idx="127">
                  <c:v>1.4938197615423643</c:v>
                </c:pt>
                <c:pt idx="128">
                  <c:v>1.5065036783358701</c:v>
                </c:pt>
                <c:pt idx="129">
                  <c:v>1.5191875951293758</c:v>
                </c:pt>
                <c:pt idx="130">
                  <c:v>1.5318715119228818</c:v>
                </c:pt>
                <c:pt idx="131">
                  <c:v>1.5445554287163876</c:v>
                </c:pt>
                <c:pt idx="132">
                  <c:v>1.5572393455098934</c:v>
                </c:pt>
                <c:pt idx="133">
                  <c:v>1.5699232623033992</c:v>
                </c:pt>
                <c:pt idx="134">
                  <c:v>1.5826071790969052</c:v>
                </c:pt>
                <c:pt idx="135">
                  <c:v>1.595291095890411</c:v>
                </c:pt>
                <c:pt idx="136">
                  <c:v>1.6079750126839167</c:v>
                </c:pt>
                <c:pt idx="137">
                  <c:v>1.6206589294774227</c:v>
                </c:pt>
                <c:pt idx="138">
                  <c:v>1.6333428462709285</c:v>
                </c:pt>
                <c:pt idx="139">
                  <c:v>1.6460267630644343</c:v>
                </c:pt>
                <c:pt idx="140">
                  <c:v>1.6587106798579401</c:v>
                </c:pt>
                <c:pt idx="141">
                  <c:v>1.6713945966514461</c:v>
                </c:pt>
                <c:pt idx="142">
                  <c:v>1.6840785134449519</c:v>
                </c:pt>
                <c:pt idx="143">
                  <c:v>1.6967624302384576</c:v>
                </c:pt>
                <c:pt idx="144">
                  <c:v>1.7094463470319634</c:v>
                </c:pt>
                <c:pt idx="145">
                  <c:v>1.7221302638254694</c:v>
                </c:pt>
                <c:pt idx="146">
                  <c:v>1.7348141806189752</c:v>
                </c:pt>
                <c:pt idx="147">
                  <c:v>1.747498097412481</c:v>
                </c:pt>
                <c:pt idx="148">
                  <c:v>1.7601820142059867</c:v>
                </c:pt>
                <c:pt idx="149">
                  <c:v>1.7728659309994927</c:v>
                </c:pt>
                <c:pt idx="150">
                  <c:v>1.7855498477929985</c:v>
                </c:pt>
                <c:pt idx="151">
                  <c:v>1.7982337645865043</c:v>
                </c:pt>
                <c:pt idx="152">
                  <c:v>1.8109176813800101</c:v>
                </c:pt>
                <c:pt idx="153">
                  <c:v>1.8236015981735161</c:v>
                </c:pt>
                <c:pt idx="154">
                  <c:v>1.8362855149670219</c:v>
                </c:pt>
                <c:pt idx="155">
                  <c:v>1.8489694317605276</c:v>
                </c:pt>
                <c:pt idx="156">
                  <c:v>1.8616533485540334</c:v>
                </c:pt>
                <c:pt idx="157">
                  <c:v>1.8743372653475394</c:v>
                </c:pt>
                <c:pt idx="158">
                  <c:v>1.8870211821410452</c:v>
                </c:pt>
                <c:pt idx="159">
                  <c:v>1.899705098934551</c:v>
                </c:pt>
                <c:pt idx="160">
                  <c:v>1.9123890157280568</c:v>
                </c:pt>
                <c:pt idx="161">
                  <c:v>1.9250729325215628</c:v>
                </c:pt>
                <c:pt idx="162">
                  <c:v>1.9377568493150685</c:v>
                </c:pt>
                <c:pt idx="163">
                  <c:v>1.9504407661085743</c:v>
                </c:pt>
                <c:pt idx="164">
                  <c:v>1.9631246829020801</c:v>
                </c:pt>
                <c:pt idx="165">
                  <c:v>1.9758085996955861</c:v>
                </c:pt>
                <c:pt idx="166">
                  <c:v>1.9884925164890919</c:v>
                </c:pt>
                <c:pt idx="167">
                  <c:v>2.0011764332825979</c:v>
                </c:pt>
                <c:pt idx="168">
                  <c:v>2.0138603500761034</c:v>
                </c:pt>
                <c:pt idx="169">
                  <c:v>2.0265442668696094</c:v>
                </c:pt>
                <c:pt idx="170">
                  <c:v>2.039228183663115</c:v>
                </c:pt>
                <c:pt idx="171">
                  <c:v>2.051912100456621</c:v>
                </c:pt>
                <c:pt idx="172">
                  <c:v>2.064596017250127</c:v>
                </c:pt>
                <c:pt idx="173">
                  <c:v>2.0772799340436325</c:v>
                </c:pt>
                <c:pt idx="174">
                  <c:v>2.0899638508371385</c:v>
                </c:pt>
                <c:pt idx="175">
                  <c:v>2.1026477676306445</c:v>
                </c:pt>
                <c:pt idx="176">
                  <c:v>2.1153316844241501</c:v>
                </c:pt>
                <c:pt idx="177">
                  <c:v>2.1280156012176561</c:v>
                </c:pt>
                <c:pt idx="178">
                  <c:v>2.1406995180111617</c:v>
                </c:pt>
                <c:pt idx="179">
                  <c:v>2.1533834348046677</c:v>
                </c:pt>
                <c:pt idx="180">
                  <c:v>2.1660673515981737</c:v>
                </c:pt>
                <c:pt idx="181">
                  <c:v>2.1787512683916792</c:v>
                </c:pt>
                <c:pt idx="182">
                  <c:v>2.1914351851851852</c:v>
                </c:pt>
                <c:pt idx="183">
                  <c:v>2.2041191019786912</c:v>
                </c:pt>
                <c:pt idx="184">
                  <c:v>2.2168030187721968</c:v>
                </c:pt>
                <c:pt idx="185">
                  <c:v>2.2294869355657028</c:v>
                </c:pt>
                <c:pt idx="186">
                  <c:v>2.2421708523592083</c:v>
                </c:pt>
                <c:pt idx="187">
                  <c:v>2.2548547691527143</c:v>
                </c:pt>
                <c:pt idx="188">
                  <c:v>2.2675386859462203</c:v>
                </c:pt>
                <c:pt idx="189">
                  <c:v>2.2802226027397259</c:v>
                </c:pt>
                <c:pt idx="190">
                  <c:v>2.2929065195332319</c:v>
                </c:pt>
                <c:pt idx="191">
                  <c:v>2.3055904363267379</c:v>
                </c:pt>
                <c:pt idx="192">
                  <c:v>2.3182743531202434</c:v>
                </c:pt>
                <c:pt idx="193">
                  <c:v>2.3309582699137494</c:v>
                </c:pt>
                <c:pt idx="194">
                  <c:v>2.343642186707255</c:v>
                </c:pt>
                <c:pt idx="195">
                  <c:v>2.356326103500761</c:v>
                </c:pt>
                <c:pt idx="196">
                  <c:v>2.369010020294267</c:v>
                </c:pt>
                <c:pt idx="197">
                  <c:v>2.3816939370877726</c:v>
                </c:pt>
                <c:pt idx="198">
                  <c:v>2.3943778538812786</c:v>
                </c:pt>
                <c:pt idx="199">
                  <c:v>2.4070617706747846</c:v>
                </c:pt>
                <c:pt idx="200">
                  <c:v>2.4197456874682901</c:v>
                </c:pt>
                <c:pt idx="201">
                  <c:v>2.4324296042617961</c:v>
                </c:pt>
                <c:pt idx="202">
                  <c:v>2.4451135210553017</c:v>
                </c:pt>
                <c:pt idx="203">
                  <c:v>2.4577974378488077</c:v>
                </c:pt>
                <c:pt idx="204">
                  <c:v>2.4704813546423137</c:v>
                </c:pt>
                <c:pt idx="205">
                  <c:v>2.4831652714358192</c:v>
                </c:pt>
                <c:pt idx="206">
                  <c:v>2.4958491882293252</c:v>
                </c:pt>
                <c:pt idx="207">
                  <c:v>2.5085331050228312</c:v>
                </c:pt>
                <c:pt idx="208">
                  <c:v>2.5212170218163368</c:v>
                </c:pt>
                <c:pt idx="209">
                  <c:v>2.5339009386098428</c:v>
                </c:pt>
                <c:pt idx="210">
                  <c:v>2.5465848554033483</c:v>
                </c:pt>
                <c:pt idx="211">
                  <c:v>2.5592687721968543</c:v>
                </c:pt>
                <c:pt idx="212">
                  <c:v>2.5719526889903603</c:v>
                </c:pt>
                <c:pt idx="213">
                  <c:v>2.5846366057838659</c:v>
                </c:pt>
                <c:pt idx="214">
                  <c:v>2.5973205225773719</c:v>
                </c:pt>
                <c:pt idx="215">
                  <c:v>2.6100044393708779</c:v>
                </c:pt>
                <c:pt idx="216">
                  <c:v>2.6226883561643834</c:v>
                </c:pt>
                <c:pt idx="217">
                  <c:v>2.6353722729578895</c:v>
                </c:pt>
                <c:pt idx="218">
                  <c:v>2.6480561897513955</c:v>
                </c:pt>
                <c:pt idx="219">
                  <c:v>2.660740106544901</c:v>
                </c:pt>
                <c:pt idx="220">
                  <c:v>2.673424023338407</c:v>
                </c:pt>
                <c:pt idx="221">
                  <c:v>2.6861079401319126</c:v>
                </c:pt>
                <c:pt idx="222">
                  <c:v>2.6987918569254186</c:v>
                </c:pt>
                <c:pt idx="223">
                  <c:v>2.7114757737189246</c:v>
                </c:pt>
                <c:pt idx="224">
                  <c:v>2.7241596905124301</c:v>
                </c:pt>
                <c:pt idx="225">
                  <c:v>2.7368436073059361</c:v>
                </c:pt>
                <c:pt idx="226">
                  <c:v>2.7495275240994421</c:v>
                </c:pt>
                <c:pt idx="227">
                  <c:v>2.7622114408929477</c:v>
                </c:pt>
                <c:pt idx="228">
                  <c:v>2.7748953576864537</c:v>
                </c:pt>
                <c:pt idx="229">
                  <c:v>2.7875792744799592</c:v>
                </c:pt>
                <c:pt idx="230">
                  <c:v>2.8002631912734652</c:v>
                </c:pt>
                <c:pt idx="231">
                  <c:v>2.8129471080669712</c:v>
                </c:pt>
                <c:pt idx="232">
                  <c:v>2.8256310248604768</c:v>
                </c:pt>
                <c:pt idx="233">
                  <c:v>2.8383149416539828</c:v>
                </c:pt>
                <c:pt idx="234">
                  <c:v>2.8509988584474888</c:v>
                </c:pt>
                <c:pt idx="235">
                  <c:v>2.8636827752409943</c:v>
                </c:pt>
                <c:pt idx="236">
                  <c:v>2.8763666920345003</c:v>
                </c:pt>
                <c:pt idx="237">
                  <c:v>2.8890506088280059</c:v>
                </c:pt>
                <c:pt idx="238">
                  <c:v>2.9017345256215119</c:v>
                </c:pt>
                <c:pt idx="239">
                  <c:v>2.9144184424150179</c:v>
                </c:pt>
                <c:pt idx="240">
                  <c:v>2.9271023592085235</c:v>
                </c:pt>
                <c:pt idx="241">
                  <c:v>2.9397862760020295</c:v>
                </c:pt>
                <c:pt idx="242">
                  <c:v>2.9524701927955355</c:v>
                </c:pt>
                <c:pt idx="243">
                  <c:v>2.965154109589041</c:v>
                </c:pt>
                <c:pt idx="244">
                  <c:v>2.977838026382547</c:v>
                </c:pt>
                <c:pt idx="245">
                  <c:v>2.9905219431760526</c:v>
                </c:pt>
                <c:pt idx="246">
                  <c:v>3.0032058599695586</c:v>
                </c:pt>
                <c:pt idx="247">
                  <c:v>3.0158897767630646</c:v>
                </c:pt>
                <c:pt idx="248">
                  <c:v>3.0285736935565701</c:v>
                </c:pt>
                <c:pt idx="249">
                  <c:v>3.0412576103500761</c:v>
                </c:pt>
                <c:pt idx="250">
                  <c:v>3.0539415271435821</c:v>
                </c:pt>
                <c:pt idx="251">
                  <c:v>3.0666254439370877</c:v>
                </c:pt>
                <c:pt idx="252">
                  <c:v>3.0793093607305937</c:v>
                </c:pt>
                <c:pt idx="253">
                  <c:v>3.0919932775240992</c:v>
                </c:pt>
                <c:pt idx="254">
                  <c:v>3.1046771943176052</c:v>
                </c:pt>
                <c:pt idx="255">
                  <c:v>3.1173611111111112</c:v>
                </c:pt>
                <c:pt idx="256">
                  <c:v>3.1300450279046168</c:v>
                </c:pt>
                <c:pt idx="257">
                  <c:v>3.1427289446981228</c:v>
                </c:pt>
                <c:pt idx="258">
                  <c:v>3.1554128614916288</c:v>
                </c:pt>
                <c:pt idx="259">
                  <c:v>3.1680967782851344</c:v>
                </c:pt>
                <c:pt idx="260">
                  <c:v>3.180777524099442</c:v>
                </c:pt>
                <c:pt idx="261">
                  <c:v>3.1934614408929476</c:v>
                </c:pt>
                <c:pt idx="262">
                  <c:v>3.2061453576864536</c:v>
                </c:pt>
                <c:pt idx="263">
                  <c:v>3.2188292744799596</c:v>
                </c:pt>
                <c:pt idx="264">
                  <c:v>3.2315131912734651</c:v>
                </c:pt>
                <c:pt idx="265">
                  <c:v>3.2441971080669711</c:v>
                </c:pt>
                <c:pt idx="266">
                  <c:v>3.2568810248604767</c:v>
                </c:pt>
                <c:pt idx="267">
                  <c:v>3.2695649416539827</c:v>
                </c:pt>
                <c:pt idx="268">
                  <c:v>3.2822488584474887</c:v>
                </c:pt>
                <c:pt idx="269">
                  <c:v>3.2949327752409943</c:v>
                </c:pt>
                <c:pt idx="270">
                  <c:v>3.3076166920345003</c:v>
                </c:pt>
                <c:pt idx="271">
                  <c:v>3.3203006088280063</c:v>
                </c:pt>
                <c:pt idx="272">
                  <c:v>3.3329845256215118</c:v>
                </c:pt>
                <c:pt idx="273">
                  <c:v>3.3456684424150178</c:v>
                </c:pt>
                <c:pt idx="274">
                  <c:v>3.3583523592085234</c:v>
                </c:pt>
                <c:pt idx="275">
                  <c:v>3.3710362760020294</c:v>
                </c:pt>
                <c:pt idx="276">
                  <c:v>3.3837201927955354</c:v>
                </c:pt>
                <c:pt idx="277">
                  <c:v>3.3964041095890409</c:v>
                </c:pt>
                <c:pt idx="278">
                  <c:v>3.4090880263825469</c:v>
                </c:pt>
                <c:pt idx="279">
                  <c:v>3.4217719431760529</c:v>
                </c:pt>
                <c:pt idx="280">
                  <c:v>3.4344558599695585</c:v>
                </c:pt>
                <c:pt idx="281">
                  <c:v>3.4471397767630645</c:v>
                </c:pt>
                <c:pt idx="282">
                  <c:v>3.4598236935565705</c:v>
                </c:pt>
                <c:pt idx="283">
                  <c:v>3.472507610350076</c:v>
                </c:pt>
                <c:pt idx="284">
                  <c:v>3.485191527143582</c:v>
                </c:pt>
                <c:pt idx="285">
                  <c:v>3.4978754439370876</c:v>
                </c:pt>
                <c:pt idx="286">
                  <c:v>3.5105593607305936</c:v>
                </c:pt>
                <c:pt idx="287">
                  <c:v>3.5232432775240996</c:v>
                </c:pt>
                <c:pt idx="288">
                  <c:v>3.5359271943176052</c:v>
                </c:pt>
                <c:pt idx="289">
                  <c:v>3.5486111111111112</c:v>
                </c:pt>
                <c:pt idx="290">
                  <c:v>3.5612950279046172</c:v>
                </c:pt>
                <c:pt idx="291">
                  <c:v>3.5739789446981227</c:v>
                </c:pt>
                <c:pt idx="292">
                  <c:v>3.5866628614916287</c:v>
                </c:pt>
                <c:pt idx="293">
                  <c:v>3.5993467782851343</c:v>
                </c:pt>
                <c:pt idx="294">
                  <c:v>3.6120306950786403</c:v>
                </c:pt>
                <c:pt idx="295">
                  <c:v>3.6247146118721463</c:v>
                </c:pt>
                <c:pt idx="296">
                  <c:v>3.6373985286656518</c:v>
                </c:pt>
                <c:pt idx="297">
                  <c:v>3.6500824454591578</c:v>
                </c:pt>
                <c:pt idx="298">
                  <c:v>3.6627663622526638</c:v>
                </c:pt>
                <c:pt idx="299">
                  <c:v>3.6754502790461694</c:v>
                </c:pt>
                <c:pt idx="300">
                  <c:v>3.6881341958396754</c:v>
                </c:pt>
                <c:pt idx="301">
                  <c:v>3.7008181126331809</c:v>
                </c:pt>
                <c:pt idx="302">
                  <c:v>3.7135020294266869</c:v>
                </c:pt>
                <c:pt idx="303">
                  <c:v>3.7261859462201929</c:v>
                </c:pt>
                <c:pt idx="304">
                  <c:v>3.7388698630136985</c:v>
                </c:pt>
                <c:pt idx="305">
                  <c:v>3.7515537798072045</c:v>
                </c:pt>
                <c:pt idx="306">
                  <c:v>3.7642376966007105</c:v>
                </c:pt>
                <c:pt idx="307">
                  <c:v>3.7769216133942161</c:v>
                </c:pt>
                <c:pt idx="308">
                  <c:v>3.7896055301877221</c:v>
                </c:pt>
                <c:pt idx="309">
                  <c:v>3.8022894469812276</c:v>
                </c:pt>
                <c:pt idx="310">
                  <c:v>3.8149733637747336</c:v>
                </c:pt>
                <c:pt idx="311">
                  <c:v>3.8276572805682396</c:v>
                </c:pt>
                <c:pt idx="312">
                  <c:v>3.8403411973617452</c:v>
                </c:pt>
                <c:pt idx="313">
                  <c:v>3.8530251141552512</c:v>
                </c:pt>
                <c:pt idx="314">
                  <c:v>3.8657090309487572</c:v>
                </c:pt>
                <c:pt idx="315">
                  <c:v>3.8783929477422627</c:v>
                </c:pt>
                <c:pt idx="316">
                  <c:v>3.8910768645357687</c:v>
                </c:pt>
                <c:pt idx="317">
                  <c:v>3.9037607813292743</c:v>
                </c:pt>
                <c:pt idx="318">
                  <c:v>3.9164446981227803</c:v>
                </c:pt>
                <c:pt idx="319">
                  <c:v>3.9291286149162863</c:v>
                </c:pt>
                <c:pt idx="320">
                  <c:v>3.9418125317097918</c:v>
                </c:pt>
                <c:pt idx="321">
                  <c:v>3.9544964485032978</c:v>
                </c:pt>
                <c:pt idx="322">
                  <c:v>3.9671803652968038</c:v>
                </c:pt>
                <c:pt idx="323">
                  <c:v>3.9798642820903094</c:v>
                </c:pt>
                <c:pt idx="324">
                  <c:v>3.9925481988838154</c:v>
                </c:pt>
                <c:pt idx="325">
                  <c:v>4.0052321156773214</c:v>
                </c:pt>
                <c:pt idx="326">
                  <c:v>4.0179160324708274</c:v>
                </c:pt>
                <c:pt idx="327">
                  <c:v>4.0305999492643325</c:v>
                </c:pt>
                <c:pt idx="328">
                  <c:v>4.0432838660578385</c:v>
                </c:pt>
                <c:pt idx="329">
                  <c:v>4.0559677828513445</c:v>
                </c:pt>
                <c:pt idx="330">
                  <c:v>4.0686516996448505</c:v>
                </c:pt>
                <c:pt idx="331">
                  <c:v>4.0813356164383565</c:v>
                </c:pt>
                <c:pt idx="332">
                  <c:v>4.0940195332318616</c:v>
                </c:pt>
                <c:pt idx="333">
                  <c:v>4.1067034500253676</c:v>
                </c:pt>
                <c:pt idx="334">
                  <c:v>4.1193873668188736</c:v>
                </c:pt>
                <c:pt idx="335">
                  <c:v>4.1320712836123796</c:v>
                </c:pt>
                <c:pt idx="336">
                  <c:v>4.1447552004058856</c:v>
                </c:pt>
                <c:pt idx="337">
                  <c:v>4.1574391171993907</c:v>
                </c:pt>
                <c:pt idx="338">
                  <c:v>4.1701230339928967</c:v>
                </c:pt>
                <c:pt idx="339">
                  <c:v>4.1828069507864027</c:v>
                </c:pt>
                <c:pt idx="340">
                  <c:v>4.1954908675799087</c:v>
                </c:pt>
                <c:pt idx="341">
                  <c:v>4.2081747843734147</c:v>
                </c:pt>
                <c:pt idx="342">
                  <c:v>4.2208587011669207</c:v>
                </c:pt>
                <c:pt idx="343">
                  <c:v>4.2335426179604259</c:v>
                </c:pt>
                <c:pt idx="344">
                  <c:v>4.2462265347539319</c:v>
                </c:pt>
                <c:pt idx="345">
                  <c:v>4.2589104515474379</c:v>
                </c:pt>
                <c:pt idx="346">
                  <c:v>4.2715943683409439</c:v>
                </c:pt>
                <c:pt idx="347">
                  <c:v>4.2842782851344499</c:v>
                </c:pt>
                <c:pt idx="348">
                  <c:v>4.296962201927955</c:v>
                </c:pt>
                <c:pt idx="349">
                  <c:v>4.309646118721461</c:v>
                </c:pt>
                <c:pt idx="350">
                  <c:v>4.322330035514967</c:v>
                </c:pt>
                <c:pt idx="351">
                  <c:v>4.335013952308473</c:v>
                </c:pt>
                <c:pt idx="352">
                  <c:v>4.347697869101979</c:v>
                </c:pt>
                <c:pt idx="353">
                  <c:v>4.3603817858954841</c:v>
                </c:pt>
                <c:pt idx="354">
                  <c:v>4.3730657026889901</c:v>
                </c:pt>
                <c:pt idx="355">
                  <c:v>4.3857496194824961</c:v>
                </c:pt>
                <c:pt idx="356">
                  <c:v>4.3984335362760021</c:v>
                </c:pt>
                <c:pt idx="357">
                  <c:v>4.4111174530695081</c:v>
                </c:pt>
                <c:pt idx="358">
                  <c:v>4.4238013698630141</c:v>
                </c:pt>
                <c:pt idx="359">
                  <c:v>4.4364852866565192</c:v>
                </c:pt>
                <c:pt idx="360">
                  <c:v>4.4491692034500252</c:v>
                </c:pt>
                <c:pt idx="361">
                  <c:v>4.4618531202435312</c:v>
                </c:pt>
                <c:pt idx="362">
                  <c:v>4.4745370370370372</c:v>
                </c:pt>
                <c:pt idx="363">
                  <c:v>4.4872209538305432</c:v>
                </c:pt>
                <c:pt idx="364">
                  <c:v>4.4999048706240483</c:v>
                </c:pt>
                <c:pt idx="365">
                  <c:v>4.5125887874175543</c:v>
                </c:pt>
                <c:pt idx="366">
                  <c:v>4.5252727042110603</c:v>
                </c:pt>
                <c:pt idx="367">
                  <c:v>4.5379566210045663</c:v>
                </c:pt>
                <c:pt idx="368">
                  <c:v>4.5506405377980723</c:v>
                </c:pt>
                <c:pt idx="369">
                  <c:v>4.5633244545915783</c:v>
                </c:pt>
                <c:pt idx="370">
                  <c:v>4.5760083713850834</c:v>
                </c:pt>
                <c:pt idx="371">
                  <c:v>4.5886922881785894</c:v>
                </c:pt>
                <c:pt idx="372">
                  <c:v>4.6013762049720954</c:v>
                </c:pt>
                <c:pt idx="373">
                  <c:v>4.6140601217656014</c:v>
                </c:pt>
                <c:pt idx="374">
                  <c:v>4.6267440385591074</c:v>
                </c:pt>
                <c:pt idx="375">
                  <c:v>4.6394279553526125</c:v>
                </c:pt>
                <c:pt idx="376">
                  <c:v>4.6521118721461185</c:v>
                </c:pt>
                <c:pt idx="377">
                  <c:v>4.6647957889396245</c:v>
                </c:pt>
                <c:pt idx="378">
                  <c:v>4.6774797057331305</c:v>
                </c:pt>
                <c:pt idx="379">
                  <c:v>4.6901636225266365</c:v>
                </c:pt>
                <c:pt idx="380">
                  <c:v>4.7028475393201417</c:v>
                </c:pt>
                <c:pt idx="381">
                  <c:v>4.7155314561136477</c:v>
                </c:pt>
                <c:pt idx="382">
                  <c:v>4.7282153729071537</c:v>
                </c:pt>
                <c:pt idx="383">
                  <c:v>4.7408992897006597</c:v>
                </c:pt>
                <c:pt idx="384">
                  <c:v>4.7535832064941657</c:v>
                </c:pt>
                <c:pt idx="385">
                  <c:v>4.7662671232876717</c:v>
                </c:pt>
                <c:pt idx="386">
                  <c:v>4.7789510400811768</c:v>
                </c:pt>
                <c:pt idx="387">
                  <c:v>4.7916349568746828</c:v>
                </c:pt>
                <c:pt idx="388">
                  <c:v>4.8043188736681888</c:v>
                </c:pt>
                <c:pt idx="389">
                  <c:v>4.8170027904616948</c:v>
                </c:pt>
                <c:pt idx="390">
                  <c:v>4.8296867072552008</c:v>
                </c:pt>
                <c:pt idx="391">
                  <c:v>4.8423706240487059</c:v>
                </c:pt>
                <c:pt idx="392">
                  <c:v>4.8550545408422119</c:v>
                </c:pt>
                <c:pt idx="393">
                  <c:v>4.8677384576357179</c:v>
                </c:pt>
                <c:pt idx="394">
                  <c:v>4.8804223744292239</c:v>
                </c:pt>
                <c:pt idx="395">
                  <c:v>4.8931062912227299</c:v>
                </c:pt>
                <c:pt idx="396">
                  <c:v>4.905790208016235</c:v>
                </c:pt>
                <c:pt idx="397">
                  <c:v>4.918474124809741</c:v>
                </c:pt>
                <c:pt idx="398">
                  <c:v>4.931158041603247</c:v>
                </c:pt>
                <c:pt idx="399">
                  <c:v>4.9315068493150687</c:v>
                </c:pt>
              </c:numCache>
            </c:numRef>
          </c:xVal>
          <c:yVal>
            <c:numRef>
              <c:f>'50kW_25y_hetero_922_CXA - Copy'!$L$2:$L$401</c:f>
              <c:numCache>
                <c:formatCode>General</c:formatCode>
                <c:ptCount val="400"/>
                <c:pt idx="0">
                  <c:v>9</c:v>
                </c:pt>
                <c:pt idx="1">
                  <c:v>9.0144400000000005</c:v>
                </c:pt>
                <c:pt idx="2">
                  <c:v>9.0144699999999993</c:v>
                </c:pt>
                <c:pt idx="3">
                  <c:v>9.0146300000000004</c:v>
                </c:pt>
                <c:pt idx="4">
                  <c:v>9.0347000000000008</c:v>
                </c:pt>
                <c:pt idx="5">
                  <c:v>10.115600000000001</c:v>
                </c:pt>
                <c:pt idx="6">
                  <c:v>16.367999999999999</c:v>
                </c:pt>
                <c:pt idx="7">
                  <c:v>21.598199999999999</c:v>
                </c:pt>
                <c:pt idx="8">
                  <c:v>23.041</c:v>
                </c:pt>
                <c:pt idx="9">
                  <c:v>24.020499999999998</c:v>
                </c:pt>
                <c:pt idx="10">
                  <c:v>24.7715</c:v>
                </c:pt>
                <c:pt idx="11">
                  <c:v>24.976500000000001</c:v>
                </c:pt>
                <c:pt idx="12">
                  <c:v>25.024899999999999</c:v>
                </c:pt>
                <c:pt idx="13">
                  <c:v>25.041899999999998</c:v>
                </c:pt>
                <c:pt idx="14">
                  <c:v>25.0503</c:v>
                </c:pt>
                <c:pt idx="15">
                  <c:v>25.0548</c:v>
                </c:pt>
                <c:pt idx="16">
                  <c:v>25.058299999999999</c:v>
                </c:pt>
                <c:pt idx="17">
                  <c:v>25.060700000000001</c:v>
                </c:pt>
                <c:pt idx="18">
                  <c:v>25.062799999999999</c:v>
                </c:pt>
                <c:pt idx="19">
                  <c:v>25.064499999999999</c:v>
                </c:pt>
                <c:pt idx="20">
                  <c:v>25.065899999999999</c:v>
                </c:pt>
                <c:pt idx="21">
                  <c:v>25.0671</c:v>
                </c:pt>
                <c:pt idx="22">
                  <c:v>25.068100000000001</c:v>
                </c:pt>
                <c:pt idx="23">
                  <c:v>25.068899999999999</c:v>
                </c:pt>
                <c:pt idx="24">
                  <c:v>25.069600000000001</c:v>
                </c:pt>
                <c:pt idx="25">
                  <c:v>25.0702</c:v>
                </c:pt>
                <c:pt idx="26">
                  <c:v>25.070699999999999</c:v>
                </c:pt>
                <c:pt idx="27">
                  <c:v>25.071100000000001</c:v>
                </c:pt>
                <c:pt idx="28">
                  <c:v>25.071400000000001</c:v>
                </c:pt>
                <c:pt idx="29">
                  <c:v>25.0717</c:v>
                </c:pt>
                <c:pt idx="30">
                  <c:v>25.071999999999999</c:v>
                </c:pt>
                <c:pt idx="31">
                  <c:v>25.072399999999998</c:v>
                </c:pt>
                <c:pt idx="32">
                  <c:v>25.072600000000001</c:v>
                </c:pt>
                <c:pt idx="33">
                  <c:v>25.072900000000001</c:v>
                </c:pt>
                <c:pt idx="34">
                  <c:v>25.073</c:v>
                </c:pt>
                <c:pt idx="35">
                  <c:v>25.0732</c:v>
                </c:pt>
                <c:pt idx="36">
                  <c:v>25.0733</c:v>
                </c:pt>
                <c:pt idx="37">
                  <c:v>25.073499999999999</c:v>
                </c:pt>
                <c:pt idx="38">
                  <c:v>25.073599999999999</c:v>
                </c:pt>
                <c:pt idx="39">
                  <c:v>25.073599999999999</c:v>
                </c:pt>
                <c:pt idx="40">
                  <c:v>25.073699999999999</c:v>
                </c:pt>
                <c:pt idx="41">
                  <c:v>25.073799999999999</c:v>
                </c:pt>
                <c:pt idx="42">
                  <c:v>25.073799999999999</c:v>
                </c:pt>
                <c:pt idx="43">
                  <c:v>25.073899999999998</c:v>
                </c:pt>
                <c:pt idx="44">
                  <c:v>25.073899999999998</c:v>
                </c:pt>
                <c:pt idx="45">
                  <c:v>25.074000000000002</c:v>
                </c:pt>
                <c:pt idx="46">
                  <c:v>25.074000000000002</c:v>
                </c:pt>
                <c:pt idx="47">
                  <c:v>25.074000000000002</c:v>
                </c:pt>
                <c:pt idx="48">
                  <c:v>25.074000000000002</c:v>
                </c:pt>
                <c:pt idx="49">
                  <c:v>16.918099999999999</c:v>
                </c:pt>
                <c:pt idx="50">
                  <c:v>15.133599999999999</c:v>
                </c:pt>
                <c:pt idx="51">
                  <c:v>14.266999999999999</c:v>
                </c:pt>
                <c:pt idx="52">
                  <c:v>13.703799999999999</c:v>
                </c:pt>
                <c:pt idx="53">
                  <c:v>13.286199999999999</c:v>
                </c:pt>
                <c:pt idx="54">
                  <c:v>12.954499999999999</c:v>
                </c:pt>
                <c:pt idx="55">
                  <c:v>12.679600000000001</c:v>
                </c:pt>
                <c:pt idx="56">
                  <c:v>12.444599999999999</c:v>
                </c:pt>
                <c:pt idx="57">
                  <c:v>12.24</c:v>
                </c:pt>
                <c:pt idx="58">
                  <c:v>12.058400000000001</c:v>
                </c:pt>
                <c:pt idx="59">
                  <c:v>11.895200000000001</c:v>
                </c:pt>
                <c:pt idx="60">
                  <c:v>11.7471</c:v>
                </c:pt>
                <c:pt idx="61">
                  <c:v>11.6112</c:v>
                </c:pt>
                <c:pt idx="62">
                  <c:v>11.4861</c:v>
                </c:pt>
                <c:pt idx="63">
                  <c:v>11.370100000000001</c:v>
                </c:pt>
                <c:pt idx="64">
                  <c:v>11.261900000000001</c:v>
                </c:pt>
                <c:pt idx="65">
                  <c:v>11.1602</c:v>
                </c:pt>
                <c:pt idx="66">
                  <c:v>11.0647</c:v>
                </c:pt>
                <c:pt idx="67">
                  <c:v>10.974299999999999</c:v>
                </c:pt>
                <c:pt idx="68">
                  <c:v>10.888999999999999</c:v>
                </c:pt>
                <c:pt idx="69">
                  <c:v>10.807600000000001</c:v>
                </c:pt>
                <c:pt idx="70">
                  <c:v>10.730399999999999</c:v>
                </c:pt>
                <c:pt idx="71">
                  <c:v>10.656499999999999</c:v>
                </c:pt>
                <c:pt idx="72">
                  <c:v>10.586</c:v>
                </c:pt>
                <c:pt idx="73">
                  <c:v>10.5181</c:v>
                </c:pt>
                <c:pt idx="74">
                  <c:v>10.4533</c:v>
                </c:pt>
                <c:pt idx="75">
                  <c:v>10.390700000000001</c:v>
                </c:pt>
                <c:pt idx="76">
                  <c:v>10.330299999999999</c:v>
                </c:pt>
                <c:pt idx="77">
                  <c:v>10.2723</c:v>
                </c:pt>
                <c:pt idx="78">
                  <c:v>10.216100000000001</c:v>
                </c:pt>
                <c:pt idx="79">
                  <c:v>10.1617</c:v>
                </c:pt>
                <c:pt idx="80">
                  <c:v>10.109400000000001</c:v>
                </c:pt>
                <c:pt idx="81">
                  <c:v>10.058400000000001</c:v>
                </c:pt>
                <c:pt idx="82">
                  <c:v>10.008900000000001</c:v>
                </c:pt>
                <c:pt idx="83">
                  <c:v>9.9608100000000004</c:v>
                </c:pt>
                <c:pt idx="84">
                  <c:v>9.9144100000000002</c:v>
                </c:pt>
                <c:pt idx="85">
                  <c:v>9.86904</c:v>
                </c:pt>
                <c:pt idx="86">
                  <c:v>9.82484</c:v>
                </c:pt>
                <c:pt idx="87">
                  <c:v>17.933599999999998</c:v>
                </c:pt>
                <c:pt idx="88">
                  <c:v>19.675000000000001</c:v>
                </c:pt>
                <c:pt idx="89">
                  <c:v>20.500399999999999</c:v>
                </c:pt>
                <c:pt idx="90">
                  <c:v>21.023800000000001</c:v>
                </c:pt>
                <c:pt idx="91">
                  <c:v>21.402100000000001</c:v>
                </c:pt>
                <c:pt idx="92">
                  <c:v>21.695699999999999</c:v>
                </c:pt>
                <c:pt idx="93">
                  <c:v>21.933399999999999</c:v>
                </c:pt>
                <c:pt idx="94">
                  <c:v>22.131699999999999</c:v>
                </c:pt>
                <c:pt idx="95">
                  <c:v>22.300999999999998</c:v>
                </c:pt>
                <c:pt idx="96">
                  <c:v>22.447500000000002</c:v>
                </c:pt>
                <c:pt idx="97">
                  <c:v>22.576599999999999</c:v>
                </c:pt>
                <c:pt idx="98">
                  <c:v>22.691299999999998</c:v>
                </c:pt>
                <c:pt idx="99">
                  <c:v>22.7942</c:v>
                </c:pt>
                <c:pt idx="100">
                  <c:v>22.8871</c:v>
                </c:pt>
                <c:pt idx="101">
                  <c:v>22.971699999999998</c:v>
                </c:pt>
                <c:pt idx="102">
                  <c:v>23.048999999999999</c:v>
                </c:pt>
                <c:pt idx="103">
                  <c:v>23.12</c:v>
                </c:pt>
                <c:pt idx="104">
                  <c:v>23.186</c:v>
                </c:pt>
                <c:pt idx="105">
                  <c:v>23.2469</c:v>
                </c:pt>
                <c:pt idx="106">
                  <c:v>23.3034</c:v>
                </c:pt>
                <c:pt idx="107">
                  <c:v>23.356200000000001</c:v>
                </c:pt>
                <c:pt idx="108">
                  <c:v>23.405899999999999</c:v>
                </c:pt>
                <c:pt idx="109">
                  <c:v>23.452300000000001</c:v>
                </c:pt>
                <c:pt idx="110">
                  <c:v>23.496200000000002</c:v>
                </c:pt>
                <c:pt idx="111">
                  <c:v>23.537299999999998</c:v>
                </c:pt>
                <c:pt idx="112">
                  <c:v>23.576499999999999</c:v>
                </c:pt>
                <c:pt idx="113">
                  <c:v>23.613199999999999</c:v>
                </c:pt>
                <c:pt idx="114">
                  <c:v>23.648399999999999</c:v>
                </c:pt>
                <c:pt idx="115">
                  <c:v>23.6815</c:v>
                </c:pt>
                <c:pt idx="116">
                  <c:v>23.713200000000001</c:v>
                </c:pt>
                <c:pt idx="117">
                  <c:v>23.743200000000002</c:v>
                </c:pt>
                <c:pt idx="118">
                  <c:v>23.771999999999998</c:v>
                </c:pt>
                <c:pt idx="119">
                  <c:v>23.799299999999999</c:v>
                </c:pt>
                <c:pt idx="120">
                  <c:v>23.825700000000001</c:v>
                </c:pt>
                <c:pt idx="121">
                  <c:v>23.850899999999999</c:v>
                </c:pt>
                <c:pt idx="122">
                  <c:v>23.8749</c:v>
                </c:pt>
                <c:pt idx="123">
                  <c:v>23.898099999999999</c:v>
                </c:pt>
                <c:pt idx="124">
                  <c:v>23.920400000000001</c:v>
                </c:pt>
                <c:pt idx="125">
                  <c:v>23.941600000000001</c:v>
                </c:pt>
                <c:pt idx="126">
                  <c:v>15.810499999999999</c:v>
                </c:pt>
                <c:pt idx="127">
                  <c:v>14.0466</c:v>
                </c:pt>
                <c:pt idx="128">
                  <c:v>13.1998</c:v>
                </c:pt>
                <c:pt idx="129">
                  <c:v>12.654999999999999</c:v>
                </c:pt>
                <c:pt idx="130">
                  <c:v>12.2553</c:v>
                </c:pt>
                <c:pt idx="131">
                  <c:v>11.9407</c:v>
                </c:pt>
                <c:pt idx="132">
                  <c:v>11.682399999999999</c:v>
                </c:pt>
                <c:pt idx="133">
                  <c:v>11.463800000000001</c:v>
                </c:pt>
                <c:pt idx="134">
                  <c:v>11.2745</c:v>
                </c:pt>
                <c:pt idx="135">
                  <c:v>11.107799999999999</c:v>
                </c:pt>
                <c:pt idx="136">
                  <c:v>10.9595</c:v>
                </c:pt>
                <c:pt idx="137">
                  <c:v>10.8255</c:v>
                </c:pt>
                <c:pt idx="138">
                  <c:v>10.7033</c:v>
                </c:pt>
                <c:pt idx="139">
                  <c:v>10.5914</c:v>
                </c:pt>
                <c:pt idx="140">
                  <c:v>10.488200000000001</c:v>
                </c:pt>
                <c:pt idx="141">
                  <c:v>10.3925</c:v>
                </c:pt>
                <c:pt idx="142">
                  <c:v>10.302899999999999</c:v>
                </c:pt>
                <c:pt idx="143">
                  <c:v>10.219200000000001</c:v>
                </c:pt>
                <c:pt idx="144">
                  <c:v>10.140599999999999</c:v>
                </c:pt>
                <c:pt idx="145">
                  <c:v>10.0662</c:v>
                </c:pt>
                <c:pt idx="146">
                  <c:v>9.9959299999999995</c:v>
                </c:pt>
                <c:pt idx="147">
                  <c:v>9.9290099999999999</c:v>
                </c:pt>
                <c:pt idx="148">
                  <c:v>9.8655799999999996</c:v>
                </c:pt>
                <c:pt idx="149">
                  <c:v>9.8048300000000008</c:v>
                </c:pt>
                <c:pt idx="150">
                  <c:v>9.7470199999999991</c:v>
                </c:pt>
                <c:pt idx="151">
                  <c:v>9.6913999999999998</c:v>
                </c:pt>
                <c:pt idx="152">
                  <c:v>9.6379800000000007</c:v>
                </c:pt>
                <c:pt idx="153">
                  <c:v>9.5869300000000006</c:v>
                </c:pt>
                <c:pt idx="154">
                  <c:v>9.5375599999999991</c:v>
                </c:pt>
                <c:pt idx="155">
                  <c:v>9.4899100000000001</c:v>
                </c:pt>
                <c:pt idx="156">
                  <c:v>9.44421</c:v>
                </c:pt>
                <c:pt idx="157">
                  <c:v>9.3998100000000004</c:v>
                </c:pt>
                <c:pt idx="158">
                  <c:v>9.3567999999999998</c:v>
                </c:pt>
                <c:pt idx="159">
                  <c:v>9.3154500000000002</c:v>
                </c:pt>
                <c:pt idx="160">
                  <c:v>9.2751000000000001</c:v>
                </c:pt>
                <c:pt idx="161">
                  <c:v>9.2359000000000009</c:v>
                </c:pt>
                <c:pt idx="162">
                  <c:v>9.1977899999999995</c:v>
                </c:pt>
                <c:pt idx="163">
                  <c:v>9.1610499999999995</c:v>
                </c:pt>
                <c:pt idx="164">
                  <c:v>9.1250699999999991</c:v>
                </c:pt>
                <c:pt idx="165">
                  <c:v>17.241800000000001</c:v>
                </c:pt>
                <c:pt idx="166">
                  <c:v>18.991299999999999</c:v>
                </c:pt>
                <c:pt idx="167">
                  <c:v>19.823899999999998</c:v>
                </c:pt>
                <c:pt idx="168">
                  <c:v>20.354700000000001</c:v>
                </c:pt>
                <c:pt idx="169">
                  <c:v>20.740500000000001</c:v>
                </c:pt>
                <c:pt idx="170">
                  <c:v>21.040900000000001</c:v>
                </c:pt>
                <c:pt idx="171">
                  <c:v>21.285399999999999</c:v>
                </c:pt>
                <c:pt idx="172">
                  <c:v>21.4907</c:v>
                </c:pt>
                <c:pt idx="173">
                  <c:v>21.6663</c:v>
                </c:pt>
                <c:pt idx="174">
                  <c:v>21.819500000000001</c:v>
                </c:pt>
                <c:pt idx="175">
                  <c:v>21.954599999999999</c:v>
                </c:pt>
                <c:pt idx="176">
                  <c:v>22.075399999999998</c:v>
                </c:pt>
                <c:pt idx="177">
                  <c:v>22.1843</c:v>
                </c:pt>
                <c:pt idx="178">
                  <c:v>22.283100000000001</c:v>
                </c:pt>
                <c:pt idx="179">
                  <c:v>22.373699999999999</c:v>
                </c:pt>
                <c:pt idx="180">
                  <c:v>22.456800000000001</c:v>
                </c:pt>
                <c:pt idx="181">
                  <c:v>22.5334</c:v>
                </c:pt>
                <c:pt idx="182">
                  <c:v>22.604500000000002</c:v>
                </c:pt>
                <c:pt idx="183">
                  <c:v>22.670999999999999</c:v>
                </c:pt>
                <c:pt idx="184">
                  <c:v>22.732800000000001</c:v>
                </c:pt>
                <c:pt idx="185">
                  <c:v>22.790700000000001</c:v>
                </c:pt>
                <c:pt idx="186">
                  <c:v>22.845500000000001</c:v>
                </c:pt>
                <c:pt idx="187">
                  <c:v>22.896799999999999</c:v>
                </c:pt>
                <c:pt idx="188">
                  <c:v>22.945599999999999</c:v>
                </c:pt>
                <c:pt idx="189">
                  <c:v>22.991499999999998</c:v>
                </c:pt>
                <c:pt idx="190">
                  <c:v>23.035299999999999</c:v>
                </c:pt>
                <c:pt idx="191">
                  <c:v>23.076699999999999</c:v>
                </c:pt>
                <c:pt idx="192">
                  <c:v>23.116299999999999</c:v>
                </c:pt>
                <c:pt idx="193">
                  <c:v>23.1539</c:v>
                </c:pt>
                <c:pt idx="194">
                  <c:v>23.19</c:v>
                </c:pt>
                <c:pt idx="195">
                  <c:v>23.224499999999999</c:v>
                </c:pt>
                <c:pt idx="196">
                  <c:v>23.257400000000001</c:v>
                </c:pt>
                <c:pt idx="197">
                  <c:v>23.289100000000001</c:v>
                </c:pt>
                <c:pt idx="198">
                  <c:v>23.319199999999999</c:v>
                </c:pt>
                <c:pt idx="199">
                  <c:v>23.348500000000001</c:v>
                </c:pt>
                <c:pt idx="200">
                  <c:v>23.3767</c:v>
                </c:pt>
                <c:pt idx="201">
                  <c:v>23.403500000000001</c:v>
                </c:pt>
                <c:pt idx="202">
                  <c:v>23.429600000000001</c:v>
                </c:pt>
                <c:pt idx="203">
                  <c:v>23.454799999999999</c:v>
                </c:pt>
                <c:pt idx="204">
                  <c:v>15.327299999999999</c:v>
                </c:pt>
                <c:pt idx="205">
                  <c:v>13.5671</c:v>
                </c:pt>
                <c:pt idx="206">
                  <c:v>12.7239</c:v>
                </c:pt>
                <c:pt idx="207">
                  <c:v>12.182600000000001</c:v>
                </c:pt>
                <c:pt idx="208">
                  <c:v>11.786300000000001</c:v>
                </c:pt>
                <c:pt idx="209">
                  <c:v>11.475199999999999</c:v>
                </c:pt>
                <c:pt idx="210">
                  <c:v>11.2203</c:v>
                </c:pt>
                <c:pt idx="211">
                  <c:v>11.005100000000001</c:v>
                </c:pt>
                <c:pt idx="212">
                  <c:v>10.819000000000001</c:v>
                </c:pt>
                <c:pt idx="213">
                  <c:v>10.655900000000001</c:v>
                </c:pt>
                <c:pt idx="214">
                  <c:v>10.5105</c:v>
                </c:pt>
                <c:pt idx="215">
                  <c:v>10.3796</c:v>
                </c:pt>
                <c:pt idx="216">
                  <c:v>10.2608</c:v>
                </c:pt>
                <c:pt idx="217">
                  <c:v>10.151999999999999</c:v>
                </c:pt>
                <c:pt idx="218">
                  <c:v>10.051600000000001</c:v>
                </c:pt>
                <c:pt idx="219">
                  <c:v>9.9587599999999998</c:v>
                </c:pt>
                <c:pt idx="220">
                  <c:v>9.8724100000000004</c:v>
                </c:pt>
                <c:pt idx="221">
                  <c:v>9.7913800000000002</c:v>
                </c:pt>
                <c:pt idx="222">
                  <c:v>9.71556</c:v>
                </c:pt>
                <c:pt idx="223">
                  <c:v>9.6442099999999993</c:v>
                </c:pt>
                <c:pt idx="224">
                  <c:v>9.5764999999999993</c:v>
                </c:pt>
                <c:pt idx="225">
                  <c:v>9.5125899999999994</c:v>
                </c:pt>
                <c:pt idx="226">
                  <c:v>9.4515999999999991</c:v>
                </c:pt>
                <c:pt idx="227">
                  <c:v>9.3937799999999996</c:v>
                </c:pt>
                <c:pt idx="228">
                  <c:v>9.3383400000000005</c:v>
                </c:pt>
                <c:pt idx="229">
                  <c:v>9.2852599999999992</c:v>
                </c:pt>
                <c:pt idx="230">
                  <c:v>9.2347099999999998</c:v>
                </c:pt>
                <c:pt idx="231">
                  <c:v>9.1859400000000004</c:v>
                </c:pt>
                <c:pt idx="232">
                  <c:v>9.1393400000000007</c:v>
                </c:pt>
                <c:pt idx="233">
                  <c:v>9.09422</c:v>
                </c:pt>
                <c:pt idx="234">
                  <c:v>9.0506700000000002</c:v>
                </c:pt>
                <c:pt idx="235">
                  <c:v>9.0089400000000008</c:v>
                </c:pt>
                <c:pt idx="236">
                  <c:v>8.9683600000000006</c:v>
                </c:pt>
                <c:pt idx="237">
                  <c:v>8.9290500000000002</c:v>
                </c:pt>
                <c:pt idx="238">
                  <c:v>8.8909599999999998</c:v>
                </c:pt>
                <c:pt idx="239">
                  <c:v>8.8543500000000002</c:v>
                </c:pt>
                <c:pt idx="240">
                  <c:v>8.8185800000000008</c:v>
                </c:pt>
                <c:pt idx="241">
                  <c:v>8.7837800000000001</c:v>
                </c:pt>
                <c:pt idx="242">
                  <c:v>8.7502700000000004</c:v>
                </c:pt>
                <c:pt idx="243">
                  <c:v>16.869399999999999</c:v>
                </c:pt>
                <c:pt idx="244">
                  <c:v>18.620799999999999</c:v>
                </c:pt>
                <c:pt idx="245">
                  <c:v>19.4556</c:v>
                </c:pt>
                <c:pt idx="246">
                  <c:v>19.988399999999999</c:v>
                </c:pt>
                <c:pt idx="247">
                  <c:v>20.376300000000001</c:v>
                </c:pt>
                <c:pt idx="248">
                  <c:v>20.678699999999999</c:v>
                </c:pt>
                <c:pt idx="249">
                  <c:v>20.9253</c:v>
                </c:pt>
                <c:pt idx="250">
                  <c:v>21.1326</c:v>
                </c:pt>
                <c:pt idx="251">
                  <c:v>21.310199999999998</c:v>
                </c:pt>
                <c:pt idx="252">
                  <c:v>21.465399999999999</c:v>
                </c:pt>
                <c:pt idx="253">
                  <c:v>21.602799999999998</c:v>
                </c:pt>
                <c:pt idx="254">
                  <c:v>21.7256</c:v>
                </c:pt>
                <c:pt idx="255">
                  <c:v>21.836400000000001</c:v>
                </c:pt>
                <c:pt idx="256">
                  <c:v>21.937100000000001</c:v>
                </c:pt>
                <c:pt idx="257">
                  <c:v>22.029299999999999</c:v>
                </c:pt>
                <c:pt idx="258">
                  <c:v>22.114100000000001</c:v>
                </c:pt>
                <c:pt idx="259">
                  <c:v>22.192599999999999</c:v>
                </c:pt>
                <c:pt idx="260">
                  <c:v>22.265699999999999</c:v>
                </c:pt>
                <c:pt idx="261">
                  <c:v>22.3337</c:v>
                </c:pt>
                <c:pt idx="262">
                  <c:v>22.397300000000001</c:v>
                </c:pt>
                <c:pt idx="263">
                  <c:v>22.4573</c:v>
                </c:pt>
                <c:pt idx="264">
                  <c:v>22.513500000000001</c:v>
                </c:pt>
                <c:pt idx="265">
                  <c:v>22.566800000000001</c:v>
                </c:pt>
                <c:pt idx="266">
                  <c:v>22.617000000000001</c:v>
                </c:pt>
                <c:pt idx="267">
                  <c:v>22.664899999999999</c:v>
                </c:pt>
                <c:pt idx="268">
                  <c:v>22.710100000000001</c:v>
                </c:pt>
                <c:pt idx="269">
                  <c:v>22.753399999999999</c:v>
                </c:pt>
                <c:pt idx="270">
                  <c:v>22.7944</c:v>
                </c:pt>
                <c:pt idx="271">
                  <c:v>22.8338</c:v>
                </c:pt>
                <c:pt idx="272">
                  <c:v>22.871200000000002</c:v>
                </c:pt>
                <c:pt idx="273">
                  <c:v>22.907299999999999</c:v>
                </c:pt>
                <c:pt idx="274">
                  <c:v>22.942</c:v>
                </c:pt>
                <c:pt idx="275">
                  <c:v>22.975000000000001</c:v>
                </c:pt>
                <c:pt idx="276">
                  <c:v>23.007000000000001</c:v>
                </c:pt>
                <c:pt idx="277">
                  <c:v>23.037800000000001</c:v>
                </c:pt>
                <c:pt idx="278">
                  <c:v>23.0672</c:v>
                </c:pt>
                <c:pt idx="279">
                  <c:v>23.095800000000001</c:v>
                </c:pt>
                <c:pt idx="280">
                  <c:v>23.1234</c:v>
                </c:pt>
                <c:pt idx="281">
                  <c:v>23.149799999999999</c:v>
                </c:pt>
                <c:pt idx="282">
                  <c:v>15.0238</c:v>
                </c:pt>
                <c:pt idx="283">
                  <c:v>13.2651</c:v>
                </c:pt>
                <c:pt idx="284">
                  <c:v>12.423299999999999</c:v>
                </c:pt>
                <c:pt idx="285">
                  <c:v>11.8834</c:v>
                </c:pt>
                <c:pt idx="286">
                  <c:v>11.4885</c:v>
                </c:pt>
                <c:pt idx="287">
                  <c:v>11.178800000000001</c:v>
                </c:pt>
                <c:pt idx="288">
                  <c:v>10.9252</c:v>
                </c:pt>
                <c:pt idx="289">
                  <c:v>10.7113</c:v>
                </c:pt>
                <c:pt idx="290">
                  <c:v>10.5266</c:v>
                </c:pt>
                <c:pt idx="291">
                  <c:v>10.364800000000001</c:v>
                </c:pt>
                <c:pt idx="292">
                  <c:v>10.220700000000001</c:v>
                </c:pt>
                <c:pt idx="293">
                  <c:v>10.091200000000001</c:v>
                </c:pt>
                <c:pt idx="294">
                  <c:v>9.9736399999999996</c:v>
                </c:pt>
                <c:pt idx="295">
                  <c:v>9.8661899999999996</c:v>
                </c:pt>
                <c:pt idx="296">
                  <c:v>9.7670100000000009</c:v>
                </c:pt>
                <c:pt idx="297">
                  <c:v>9.6754499999999997</c:v>
                </c:pt>
                <c:pt idx="298">
                  <c:v>9.5903500000000008</c:v>
                </c:pt>
                <c:pt idx="299">
                  <c:v>9.5108800000000002</c:v>
                </c:pt>
                <c:pt idx="300">
                  <c:v>9.4360499999999998</c:v>
                </c:pt>
                <c:pt idx="301">
                  <c:v>9.3658699999999993</c:v>
                </c:pt>
                <c:pt idx="302">
                  <c:v>9.2993400000000008</c:v>
                </c:pt>
                <c:pt idx="303">
                  <c:v>9.2366200000000003</c:v>
                </c:pt>
                <c:pt idx="304">
                  <c:v>9.1768099999999997</c:v>
                </c:pt>
                <c:pt idx="305">
                  <c:v>9.1201699999999999</c:v>
                </c:pt>
                <c:pt idx="306">
                  <c:v>9.0658899999999996</c:v>
                </c:pt>
                <c:pt idx="307">
                  <c:v>9.0143000000000004</c:v>
                </c:pt>
                <c:pt idx="308">
                  <c:v>8.9646399999999993</c:v>
                </c:pt>
                <c:pt idx="309">
                  <c:v>8.9169699999999992</c:v>
                </c:pt>
                <c:pt idx="310">
                  <c:v>8.8714700000000004</c:v>
                </c:pt>
                <c:pt idx="311">
                  <c:v>8.8274600000000003</c:v>
                </c:pt>
                <c:pt idx="312">
                  <c:v>8.7850199999999994</c:v>
                </c:pt>
                <c:pt idx="313">
                  <c:v>8.7443799999999996</c:v>
                </c:pt>
                <c:pt idx="314">
                  <c:v>8.7048900000000007</c:v>
                </c:pt>
                <c:pt idx="315">
                  <c:v>8.6666600000000003</c:v>
                </c:pt>
                <c:pt idx="316">
                  <c:v>8.6299600000000005</c:v>
                </c:pt>
                <c:pt idx="317">
                  <c:v>8.5941700000000001</c:v>
                </c:pt>
                <c:pt idx="318">
                  <c:v>8.5594099999999997</c:v>
                </c:pt>
                <c:pt idx="319">
                  <c:v>8.5259699999999992</c:v>
                </c:pt>
                <c:pt idx="320">
                  <c:v>8.4932499999999997</c:v>
                </c:pt>
                <c:pt idx="321">
                  <c:v>16.613499999999998</c:v>
                </c:pt>
                <c:pt idx="322">
                  <c:v>18.3659</c:v>
                </c:pt>
                <c:pt idx="323">
                  <c:v>19.201699999999999</c:v>
                </c:pt>
                <c:pt idx="324">
                  <c:v>19.735499999999998</c:v>
                </c:pt>
                <c:pt idx="325">
                  <c:v>20.124400000000001</c:v>
                </c:pt>
                <c:pt idx="326">
                  <c:v>20.427800000000001</c:v>
                </c:pt>
                <c:pt idx="327">
                  <c:v>20.6754</c:v>
                </c:pt>
                <c:pt idx="328">
                  <c:v>20.883600000000001</c:v>
                </c:pt>
                <c:pt idx="329">
                  <c:v>21.062200000000001</c:v>
                </c:pt>
                <c:pt idx="330">
                  <c:v>21.218399999999999</c:v>
                </c:pt>
                <c:pt idx="331">
                  <c:v>21.3567</c:v>
                </c:pt>
                <c:pt idx="332">
                  <c:v>21.480399999999999</c:v>
                </c:pt>
                <c:pt idx="333">
                  <c:v>21.592199999999998</c:v>
                </c:pt>
                <c:pt idx="334">
                  <c:v>21.693899999999999</c:v>
                </c:pt>
                <c:pt idx="335">
                  <c:v>21.786999999999999</c:v>
                </c:pt>
                <c:pt idx="336">
                  <c:v>21.872699999999998</c:v>
                </c:pt>
                <c:pt idx="337">
                  <c:v>21.952000000000002</c:v>
                </c:pt>
                <c:pt idx="338">
                  <c:v>22.0261</c:v>
                </c:pt>
                <c:pt idx="339">
                  <c:v>22.094999999999999</c:v>
                </c:pt>
                <c:pt idx="340">
                  <c:v>22.159500000000001</c:v>
                </c:pt>
                <c:pt idx="341">
                  <c:v>22.220300000000002</c:v>
                </c:pt>
                <c:pt idx="342">
                  <c:v>22.2774</c:v>
                </c:pt>
                <c:pt idx="343">
                  <c:v>22.331600000000002</c:v>
                </c:pt>
                <c:pt idx="344">
                  <c:v>22.3827</c:v>
                </c:pt>
                <c:pt idx="345">
                  <c:v>22.4314</c:v>
                </c:pt>
                <c:pt idx="346">
                  <c:v>22.477399999999999</c:v>
                </c:pt>
                <c:pt idx="347">
                  <c:v>22.521599999999999</c:v>
                </c:pt>
                <c:pt idx="348">
                  <c:v>22.563400000000001</c:v>
                </c:pt>
                <c:pt idx="349">
                  <c:v>22.6036</c:v>
                </c:pt>
                <c:pt idx="350">
                  <c:v>22.642199999999999</c:v>
                </c:pt>
                <c:pt idx="351">
                  <c:v>22.678899999999999</c:v>
                </c:pt>
                <c:pt idx="352">
                  <c:v>22.714400000000001</c:v>
                </c:pt>
                <c:pt idx="353">
                  <c:v>22.748200000000001</c:v>
                </c:pt>
                <c:pt idx="354">
                  <c:v>22.780899999999999</c:v>
                </c:pt>
                <c:pt idx="355">
                  <c:v>22.8125</c:v>
                </c:pt>
                <c:pt idx="356">
                  <c:v>22.842700000000001</c:v>
                </c:pt>
                <c:pt idx="357">
                  <c:v>22.8721</c:v>
                </c:pt>
                <c:pt idx="358">
                  <c:v>22.900500000000001</c:v>
                </c:pt>
                <c:pt idx="359">
                  <c:v>22.927600000000002</c:v>
                </c:pt>
                <c:pt idx="360">
                  <c:v>14.8025</c:v>
                </c:pt>
                <c:pt idx="361">
                  <c:v>13.044600000000001</c:v>
                </c:pt>
                <c:pt idx="362">
                  <c:v>12.2035</c:v>
                </c:pt>
                <c:pt idx="363">
                  <c:v>11.664400000000001</c:v>
                </c:pt>
                <c:pt idx="364">
                  <c:v>11.270300000000001</c:v>
                </c:pt>
                <c:pt idx="365">
                  <c:v>10.9613</c:v>
                </c:pt>
                <c:pt idx="366">
                  <c:v>10.708500000000001</c:v>
                </c:pt>
                <c:pt idx="367">
                  <c:v>10.4953</c:v>
                </c:pt>
                <c:pt idx="368">
                  <c:v>10.311299999999999</c:v>
                </c:pt>
                <c:pt idx="369">
                  <c:v>10.1503</c:v>
                </c:pt>
                <c:pt idx="370">
                  <c:v>10.0069</c:v>
                </c:pt>
                <c:pt idx="371">
                  <c:v>9.87805</c:v>
                </c:pt>
                <c:pt idx="372">
                  <c:v>9.7612199999999998</c:v>
                </c:pt>
                <c:pt idx="373">
                  <c:v>9.6544799999999995</c:v>
                </c:pt>
                <c:pt idx="374">
                  <c:v>9.5563300000000009</c:v>
                </c:pt>
                <c:pt idx="375">
                  <c:v>9.4652200000000004</c:v>
                </c:pt>
                <c:pt idx="376">
                  <c:v>9.3807600000000004</c:v>
                </c:pt>
                <c:pt idx="377">
                  <c:v>9.3019700000000007</c:v>
                </c:pt>
                <c:pt idx="378">
                  <c:v>9.2278099999999998</c:v>
                </c:pt>
                <c:pt idx="379">
                  <c:v>9.1583000000000006</c:v>
                </c:pt>
                <c:pt idx="380">
                  <c:v>9.0924499999999995</c:v>
                </c:pt>
                <c:pt idx="381">
                  <c:v>9.0303900000000006</c:v>
                </c:pt>
                <c:pt idx="382">
                  <c:v>8.9712499999999995</c:v>
                </c:pt>
                <c:pt idx="383">
                  <c:v>8.91526</c:v>
                </c:pt>
                <c:pt idx="384">
                  <c:v>8.8616399999999995</c:v>
                </c:pt>
                <c:pt idx="385">
                  <c:v>8.8106899999999992</c:v>
                </c:pt>
                <c:pt idx="386">
                  <c:v>8.7616800000000001</c:v>
                </c:pt>
                <c:pt idx="387">
                  <c:v>8.7146500000000007</c:v>
                </c:pt>
                <c:pt idx="388">
                  <c:v>8.6697900000000008</c:v>
                </c:pt>
                <c:pt idx="389">
                  <c:v>8.6264199999999995</c:v>
                </c:pt>
                <c:pt idx="390">
                  <c:v>8.5849299999999999</c:v>
                </c:pt>
                <c:pt idx="391">
                  <c:v>8.5446799999999996</c:v>
                </c:pt>
                <c:pt idx="392">
                  <c:v>8.5057700000000001</c:v>
                </c:pt>
                <c:pt idx="393">
                  <c:v>8.4684699999999999</c:v>
                </c:pt>
                <c:pt idx="394">
                  <c:v>8.43215</c:v>
                </c:pt>
                <c:pt idx="395">
                  <c:v>8.3969100000000001</c:v>
                </c:pt>
                <c:pt idx="396">
                  <c:v>8.3627400000000005</c:v>
                </c:pt>
                <c:pt idx="397">
                  <c:v>8.3299000000000003</c:v>
                </c:pt>
                <c:pt idx="398">
                  <c:v>8.2977699999999999</c:v>
                </c:pt>
                <c:pt idx="399">
                  <c:v>8.2966300000000004</c:v>
                </c:pt>
              </c:numCache>
            </c:numRef>
          </c:yVal>
          <c:smooth val="0"/>
          <c:extLst>
            <c:ext xmlns:c16="http://schemas.microsoft.com/office/drawing/2014/chart" uri="{C3380CC4-5D6E-409C-BE32-E72D297353CC}">
              <c16:uniqueId val="{00000001-39BD-499F-B388-056B583CA48F}"/>
            </c:ext>
          </c:extLst>
        </c:ser>
        <c:ser>
          <c:idx val="3"/>
          <c:order val="2"/>
          <c:tx>
            <c:v>Tout (ConstantHL)</c:v>
          </c:tx>
          <c:spPr>
            <a:ln w="19050" cap="rnd">
              <a:solidFill>
                <a:srgbClr val="ED7D31"/>
              </a:solidFill>
              <a:prstDash val="solid"/>
              <a:round/>
            </a:ln>
            <a:effectLst/>
          </c:spPr>
          <c:marker>
            <c:symbol val="none"/>
          </c:marker>
          <c:xVal>
            <c:numRef>
              <c:f>'50kW_25y_hetero_922_CXA - Copy'!$F$2:$F$168</c:f>
              <c:numCache>
                <c:formatCode>General</c:formatCode>
                <c:ptCount val="167"/>
                <c:pt idx="0">
                  <c:v>0</c:v>
                </c:pt>
                <c:pt idx="1">
                  <c:v>3.1709791983764586E-8</c:v>
                </c:pt>
                <c:pt idx="2">
                  <c:v>1.9025875190258752E-7</c:v>
                </c:pt>
                <c:pt idx="3">
                  <c:v>9.8300355149670226E-7</c:v>
                </c:pt>
                <c:pt idx="4">
                  <c:v>4.9467275494672753E-6</c:v>
                </c:pt>
                <c:pt idx="5">
                  <c:v>1.8234240233384067E-5</c:v>
                </c:pt>
                <c:pt idx="6">
                  <c:v>6.3519786910197878E-5</c:v>
                </c:pt>
                <c:pt idx="7">
                  <c:v>2.0721714865550484E-4</c:v>
                </c:pt>
                <c:pt idx="8">
                  <c:v>7.1867389649923896E-4</c:v>
                </c:pt>
                <c:pt idx="9">
                  <c:v>2.7104991121258246E-3</c:v>
                </c:pt>
                <c:pt idx="10">
                  <c:v>1.005710933536276E-2</c:v>
                </c:pt>
                <c:pt idx="11">
                  <c:v>3.4364852866565196E-2</c:v>
                </c:pt>
                <c:pt idx="12">
                  <c:v>6.6074644850329781E-2</c:v>
                </c:pt>
                <c:pt idx="13">
                  <c:v>9.7784436834094365E-2</c:v>
                </c:pt>
                <c:pt idx="14">
                  <c:v>0.12949422881785896</c:v>
                </c:pt>
                <c:pt idx="15">
                  <c:v>0.16120402080162355</c:v>
                </c:pt>
                <c:pt idx="16">
                  <c:v>0.19291381278538813</c:v>
                </c:pt>
                <c:pt idx="17">
                  <c:v>0.22462360476915272</c:v>
                </c:pt>
                <c:pt idx="18">
                  <c:v>0.25633339675291728</c:v>
                </c:pt>
                <c:pt idx="19">
                  <c:v>0.28804318873668189</c:v>
                </c:pt>
                <c:pt idx="20">
                  <c:v>0.31975202942668696</c:v>
                </c:pt>
                <c:pt idx="21">
                  <c:v>0.35146182141045157</c:v>
                </c:pt>
                <c:pt idx="22">
                  <c:v>0.38317161339421613</c:v>
                </c:pt>
                <c:pt idx="23">
                  <c:v>0.41488140537798074</c:v>
                </c:pt>
                <c:pt idx="24">
                  <c:v>0.4465911973617453</c:v>
                </c:pt>
                <c:pt idx="25">
                  <c:v>0.47830098934550991</c:v>
                </c:pt>
                <c:pt idx="26">
                  <c:v>0.51001078132927447</c:v>
                </c:pt>
                <c:pt idx="27">
                  <c:v>0.54172057331303902</c:v>
                </c:pt>
                <c:pt idx="28">
                  <c:v>0.57343036529680369</c:v>
                </c:pt>
                <c:pt idx="29">
                  <c:v>0.60514015728056825</c:v>
                </c:pt>
                <c:pt idx="30">
                  <c:v>0.6368499492643328</c:v>
                </c:pt>
                <c:pt idx="31">
                  <c:v>0.66855974124809736</c:v>
                </c:pt>
                <c:pt idx="32">
                  <c:v>0.70026953323186203</c:v>
                </c:pt>
                <c:pt idx="33">
                  <c:v>0.73197932521562659</c:v>
                </c:pt>
                <c:pt idx="34">
                  <c:v>0.76368911719939114</c:v>
                </c:pt>
                <c:pt idx="35">
                  <c:v>0.79539890918315581</c:v>
                </c:pt>
                <c:pt idx="36">
                  <c:v>0.82710870116692037</c:v>
                </c:pt>
                <c:pt idx="37">
                  <c:v>0.85881849315068493</c:v>
                </c:pt>
                <c:pt idx="38">
                  <c:v>0.89052828513444948</c:v>
                </c:pt>
                <c:pt idx="39">
                  <c:v>0.92223807711821415</c:v>
                </c:pt>
                <c:pt idx="40">
                  <c:v>0.95394786910197871</c:v>
                </c:pt>
                <c:pt idx="41">
                  <c:v>0.98565766108574326</c:v>
                </c:pt>
                <c:pt idx="42">
                  <c:v>1.0173674530695078</c:v>
                </c:pt>
                <c:pt idx="43">
                  <c:v>1.0490772450532724</c:v>
                </c:pt>
                <c:pt idx="44">
                  <c:v>1.0807870370370369</c:v>
                </c:pt>
                <c:pt idx="45">
                  <c:v>1.1124968290208017</c:v>
                </c:pt>
                <c:pt idx="46">
                  <c:v>1.1442066210045663</c:v>
                </c:pt>
                <c:pt idx="47">
                  <c:v>1.1759164129883308</c:v>
                </c:pt>
                <c:pt idx="48">
                  <c:v>1.2076262049720954</c:v>
                </c:pt>
                <c:pt idx="49">
                  <c:v>1.2393359969558599</c:v>
                </c:pt>
                <c:pt idx="50">
                  <c:v>1.2710457889396245</c:v>
                </c:pt>
                <c:pt idx="51">
                  <c:v>1.3027555809233891</c:v>
                </c:pt>
                <c:pt idx="52">
                  <c:v>1.3344653729071538</c:v>
                </c:pt>
                <c:pt idx="53">
                  <c:v>1.3661751648909184</c:v>
                </c:pt>
                <c:pt idx="54">
                  <c:v>1.3978849568746829</c:v>
                </c:pt>
                <c:pt idx="55">
                  <c:v>1.4295947488584475</c:v>
                </c:pt>
                <c:pt idx="56">
                  <c:v>1.4613045408422121</c:v>
                </c:pt>
                <c:pt idx="57">
                  <c:v>1.4930143328259766</c:v>
                </c:pt>
                <c:pt idx="58">
                  <c:v>1.5247241248097412</c:v>
                </c:pt>
                <c:pt idx="59">
                  <c:v>1.5564339167935057</c:v>
                </c:pt>
                <c:pt idx="60">
                  <c:v>1.5881437087772705</c:v>
                </c:pt>
                <c:pt idx="61">
                  <c:v>1.6198535007610351</c:v>
                </c:pt>
                <c:pt idx="62">
                  <c:v>1.6515632927447996</c:v>
                </c:pt>
                <c:pt idx="63">
                  <c:v>1.6832730847285642</c:v>
                </c:pt>
                <c:pt idx="64">
                  <c:v>1.7149828767123287</c:v>
                </c:pt>
                <c:pt idx="65">
                  <c:v>1.7466926686960933</c:v>
                </c:pt>
                <c:pt idx="66">
                  <c:v>1.7784024606798579</c:v>
                </c:pt>
                <c:pt idx="67">
                  <c:v>1.8101122526636226</c:v>
                </c:pt>
                <c:pt idx="68">
                  <c:v>1.8418220446473872</c:v>
                </c:pt>
                <c:pt idx="69">
                  <c:v>1.8735318366311517</c:v>
                </c:pt>
                <c:pt idx="70">
                  <c:v>1.9052416286149163</c:v>
                </c:pt>
                <c:pt idx="71">
                  <c:v>1.9369514205986809</c:v>
                </c:pt>
                <c:pt idx="72">
                  <c:v>1.9686612125824454</c:v>
                </c:pt>
                <c:pt idx="73">
                  <c:v>2.00037100456621</c:v>
                </c:pt>
                <c:pt idx="74">
                  <c:v>2.0320807965499745</c:v>
                </c:pt>
                <c:pt idx="75">
                  <c:v>2.0637905885337391</c:v>
                </c:pt>
                <c:pt idx="76">
                  <c:v>2.0955003805175036</c:v>
                </c:pt>
                <c:pt idx="77">
                  <c:v>2.1272101725012682</c:v>
                </c:pt>
                <c:pt idx="78">
                  <c:v>2.1589199644850328</c:v>
                </c:pt>
                <c:pt idx="79">
                  <c:v>2.1906297564687978</c:v>
                </c:pt>
                <c:pt idx="80">
                  <c:v>2.2223395484525623</c:v>
                </c:pt>
                <c:pt idx="81">
                  <c:v>2.2540493404363269</c:v>
                </c:pt>
                <c:pt idx="82">
                  <c:v>2.2857591324200914</c:v>
                </c:pt>
                <c:pt idx="83">
                  <c:v>2.317468924403856</c:v>
                </c:pt>
                <c:pt idx="84">
                  <c:v>2.3491787163876205</c:v>
                </c:pt>
                <c:pt idx="85">
                  <c:v>2.3808885083713851</c:v>
                </c:pt>
                <c:pt idx="86">
                  <c:v>2.4125983003551497</c:v>
                </c:pt>
                <c:pt idx="87">
                  <c:v>2.4443080923389142</c:v>
                </c:pt>
                <c:pt idx="88">
                  <c:v>2.4760178843226788</c:v>
                </c:pt>
                <c:pt idx="89">
                  <c:v>2.5077276763064433</c:v>
                </c:pt>
                <c:pt idx="90">
                  <c:v>2.5394374682902079</c:v>
                </c:pt>
                <c:pt idx="91">
                  <c:v>2.5711472602739724</c:v>
                </c:pt>
                <c:pt idx="92">
                  <c:v>2.602857052257737</c:v>
                </c:pt>
                <c:pt idx="93">
                  <c:v>2.6345668442415016</c:v>
                </c:pt>
                <c:pt idx="94">
                  <c:v>2.6662766362252666</c:v>
                </c:pt>
                <c:pt idx="95">
                  <c:v>2.6979864282090311</c:v>
                </c:pt>
                <c:pt idx="96">
                  <c:v>2.7296962201927957</c:v>
                </c:pt>
                <c:pt idx="97">
                  <c:v>2.7614060121765602</c:v>
                </c:pt>
                <c:pt idx="98">
                  <c:v>2.7931158041603248</c:v>
                </c:pt>
                <c:pt idx="99">
                  <c:v>2.8248255961440893</c:v>
                </c:pt>
                <c:pt idx="100">
                  <c:v>2.8565353881278539</c:v>
                </c:pt>
                <c:pt idx="101">
                  <c:v>2.8882451801116185</c:v>
                </c:pt>
                <c:pt idx="102">
                  <c:v>2.919954972095383</c:v>
                </c:pt>
                <c:pt idx="103">
                  <c:v>2.9516647640791476</c:v>
                </c:pt>
                <c:pt idx="104">
                  <c:v>2.9833745560629121</c:v>
                </c:pt>
                <c:pt idx="105">
                  <c:v>3.0150843480466767</c:v>
                </c:pt>
                <c:pt idx="106">
                  <c:v>3.0467941400304412</c:v>
                </c:pt>
                <c:pt idx="107">
                  <c:v>3.0785039320142058</c:v>
                </c:pt>
                <c:pt idx="108">
                  <c:v>3.1102137239979704</c:v>
                </c:pt>
                <c:pt idx="109">
                  <c:v>3.1419235159817354</c:v>
                </c:pt>
                <c:pt idx="110">
                  <c:v>3.1736428209030949</c:v>
                </c:pt>
                <c:pt idx="111">
                  <c:v>3.2053526128868595</c:v>
                </c:pt>
                <c:pt idx="112">
                  <c:v>3.237062404870624</c:v>
                </c:pt>
                <c:pt idx="113">
                  <c:v>3.2687721968543886</c:v>
                </c:pt>
                <c:pt idx="114">
                  <c:v>3.3004819888381531</c:v>
                </c:pt>
                <c:pt idx="115">
                  <c:v>3.3321917808219177</c:v>
                </c:pt>
                <c:pt idx="116">
                  <c:v>3.3639015728056822</c:v>
                </c:pt>
                <c:pt idx="117">
                  <c:v>3.3956113647894468</c:v>
                </c:pt>
                <c:pt idx="118">
                  <c:v>3.4273211567732114</c:v>
                </c:pt>
                <c:pt idx="119">
                  <c:v>3.4590309487569764</c:v>
                </c:pt>
                <c:pt idx="120">
                  <c:v>3.4907407407407409</c:v>
                </c:pt>
                <c:pt idx="121">
                  <c:v>3.5224505327245055</c:v>
                </c:pt>
                <c:pt idx="122">
                  <c:v>3.55416032470827</c:v>
                </c:pt>
                <c:pt idx="123">
                  <c:v>3.5858701166920346</c:v>
                </c:pt>
                <c:pt idx="124">
                  <c:v>3.6175799086757991</c:v>
                </c:pt>
                <c:pt idx="125">
                  <c:v>3.6492897006595637</c:v>
                </c:pt>
                <c:pt idx="126">
                  <c:v>3.6809994926433283</c:v>
                </c:pt>
                <c:pt idx="127">
                  <c:v>3.7127092846270928</c:v>
                </c:pt>
                <c:pt idx="128">
                  <c:v>3.7444190766108574</c:v>
                </c:pt>
                <c:pt idx="129">
                  <c:v>3.7761288685946219</c:v>
                </c:pt>
                <c:pt idx="130">
                  <c:v>3.8078386605783865</c:v>
                </c:pt>
                <c:pt idx="131">
                  <c:v>3.839548452562151</c:v>
                </c:pt>
                <c:pt idx="132">
                  <c:v>3.8712582445459156</c:v>
                </c:pt>
                <c:pt idx="133">
                  <c:v>3.9029680365296802</c:v>
                </c:pt>
                <c:pt idx="134">
                  <c:v>3.9346778285134452</c:v>
                </c:pt>
                <c:pt idx="135">
                  <c:v>3.9663876204972097</c:v>
                </c:pt>
                <c:pt idx="136">
                  <c:v>3.9980974124809743</c:v>
                </c:pt>
                <c:pt idx="137">
                  <c:v>4.0298072044647384</c:v>
                </c:pt>
                <c:pt idx="138">
                  <c:v>4.0615169964485034</c:v>
                </c:pt>
                <c:pt idx="139">
                  <c:v>4.0932267884322675</c:v>
                </c:pt>
                <c:pt idx="140">
                  <c:v>4.1249365804160325</c:v>
                </c:pt>
                <c:pt idx="141">
                  <c:v>4.1566463723997966</c:v>
                </c:pt>
                <c:pt idx="142">
                  <c:v>4.1883561643835616</c:v>
                </c:pt>
                <c:pt idx="143">
                  <c:v>4.2200659563673266</c:v>
                </c:pt>
                <c:pt idx="144">
                  <c:v>4.2517757483510907</c:v>
                </c:pt>
                <c:pt idx="145">
                  <c:v>4.2834855403348557</c:v>
                </c:pt>
                <c:pt idx="146">
                  <c:v>4.3151953323186198</c:v>
                </c:pt>
                <c:pt idx="147">
                  <c:v>4.3469051243023848</c:v>
                </c:pt>
                <c:pt idx="148">
                  <c:v>4.378614916286149</c:v>
                </c:pt>
                <c:pt idx="149">
                  <c:v>4.410324708269914</c:v>
                </c:pt>
                <c:pt idx="150">
                  <c:v>4.4420345002536781</c:v>
                </c:pt>
                <c:pt idx="151">
                  <c:v>4.4737442922374431</c:v>
                </c:pt>
                <c:pt idx="152">
                  <c:v>4.5054540842212072</c:v>
                </c:pt>
                <c:pt idx="153">
                  <c:v>4.5371638762049722</c:v>
                </c:pt>
                <c:pt idx="154">
                  <c:v>4.5688736681887363</c:v>
                </c:pt>
                <c:pt idx="155">
                  <c:v>4.6005834601725013</c:v>
                </c:pt>
                <c:pt idx="156">
                  <c:v>4.6322932521562654</c:v>
                </c:pt>
                <c:pt idx="157">
                  <c:v>4.6640030441400304</c:v>
                </c:pt>
                <c:pt idx="158">
                  <c:v>4.6957128361237954</c:v>
                </c:pt>
                <c:pt idx="159">
                  <c:v>4.7274226281075595</c:v>
                </c:pt>
                <c:pt idx="160">
                  <c:v>4.7591324200913245</c:v>
                </c:pt>
                <c:pt idx="161">
                  <c:v>4.7908422120750886</c:v>
                </c:pt>
                <c:pt idx="162">
                  <c:v>4.8225520040588536</c:v>
                </c:pt>
                <c:pt idx="163">
                  <c:v>4.8542617960426178</c:v>
                </c:pt>
                <c:pt idx="164">
                  <c:v>4.8859715880263828</c:v>
                </c:pt>
                <c:pt idx="165">
                  <c:v>4.9176813800101469</c:v>
                </c:pt>
                <c:pt idx="166">
                  <c:v>4.9493911719939119</c:v>
                </c:pt>
              </c:numCache>
            </c:numRef>
          </c:xVal>
          <c:yVal>
            <c:numRef>
              <c:f>'50kW_25y_hetero_922_CXA - Copy'!$C$2:$C$168</c:f>
              <c:numCache>
                <c:formatCode>General</c:formatCode>
                <c:ptCount val="167"/>
                <c:pt idx="0">
                  <c:v>9</c:v>
                </c:pt>
                <c:pt idx="1">
                  <c:v>8.9991699999999994</c:v>
                </c:pt>
                <c:pt idx="2">
                  <c:v>8.9965600000000006</c:v>
                </c:pt>
                <c:pt idx="3">
                  <c:v>8.9896499999999993</c:v>
                </c:pt>
                <c:pt idx="4">
                  <c:v>8.9748000000000001</c:v>
                </c:pt>
                <c:pt idx="5">
                  <c:v>9.9653200000000002</c:v>
                </c:pt>
                <c:pt idx="6">
                  <c:v>16.009699999999999</c:v>
                </c:pt>
                <c:pt idx="7">
                  <c:v>20.737500000000001</c:v>
                </c:pt>
                <c:pt idx="8">
                  <c:v>20.998999999999999</c:v>
                </c:pt>
                <c:pt idx="9">
                  <c:v>19.7438</c:v>
                </c:pt>
                <c:pt idx="10">
                  <c:v>17.9359</c:v>
                </c:pt>
                <c:pt idx="11">
                  <c:v>15.9657</c:v>
                </c:pt>
                <c:pt idx="12">
                  <c:v>14.784700000000001</c:v>
                </c:pt>
                <c:pt idx="13">
                  <c:v>14.0671</c:v>
                </c:pt>
                <c:pt idx="14">
                  <c:v>13.561500000000001</c:v>
                </c:pt>
                <c:pt idx="15">
                  <c:v>13.1737</c:v>
                </c:pt>
                <c:pt idx="16">
                  <c:v>12.86</c:v>
                </c:pt>
                <c:pt idx="17">
                  <c:v>12.5966</c:v>
                </c:pt>
                <c:pt idx="18">
                  <c:v>12.3697</c:v>
                </c:pt>
                <c:pt idx="19">
                  <c:v>12.170299999999999</c:v>
                </c:pt>
                <c:pt idx="20">
                  <c:v>11.992699999999999</c:v>
                </c:pt>
                <c:pt idx="21">
                  <c:v>11.8323</c:v>
                </c:pt>
                <c:pt idx="22">
                  <c:v>11.6861</c:v>
                </c:pt>
                <c:pt idx="23">
                  <c:v>11.5519</c:v>
                </c:pt>
                <c:pt idx="24">
                  <c:v>11.4277</c:v>
                </c:pt>
                <c:pt idx="25">
                  <c:v>11.3123</c:v>
                </c:pt>
                <c:pt idx="26">
                  <c:v>11.204499999999999</c:v>
                </c:pt>
                <c:pt idx="27">
                  <c:v>11.103</c:v>
                </c:pt>
                <c:pt idx="28">
                  <c:v>11.0076</c:v>
                </c:pt>
                <c:pt idx="29">
                  <c:v>10.917400000000001</c:v>
                </c:pt>
                <c:pt idx="30">
                  <c:v>10.8317</c:v>
                </c:pt>
                <c:pt idx="31">
                  <c:v>10.750400000000001</c:v>
                </c:pt>
                <c:pt idx="32">
                  <c:v>10.672700000000001</c:v>
                </c:pt>
                <c:pt idx="33">
                  <c:v>10.598699999999999</c:v>
                </c:pt>
                <c:pt idx="34">
                  <c:v>10.527699999999999</c:v>
                </c:pt>
                <c:pt idx="35">
                  <c:v>10.4598</c:v>
                </c:pt>
                <c:pt idx="36">
                  <c:v>10.394399999999999</c:v>
                </c:pt>
                <c:pt idx="37">
                  <c:v>10.3317</c:v>
                </c:pt>
                <c:pt idx="38">
                  <c:v>10.271100000000001</c:v>
                </c:pt>
                <c:pt idx="39">
                  <c:v>10.212899999999999</c:v>
                </c:pt>
                <c:pt idx="40">
                  <c:v>10.1564</c:v>
                </c:pt>
                <c:pt idx="41">
                  <c:v>10.101800000000001</c:v>
                </c:pt>
                <c:pt idx="42">
                  <c:v>10.049099999999999</c:v>
                </c:pt>
                <c:pt idx="43">
                  <c:v>9.9978999999999996</c:v>
                </c:pt>
                <c:pt idx="44">
                  <c:v>9.9484499999999993</c:v>
                </c:pt>
                <c:pt idx="45">
                  <c:v>9.9002099999999995</c:v>
                </c:pt>
                <c:pt idx="46">
                  <c:v>9.8532899999999994</c:v>
                </c:pt>
                <c:pt idx="47">
                  <c:v>9.8076500000000006</c:v>
                </c:pt>
                <c:pt idx="48">
                  <c:v>9.7635100000000001</c:v>
                </c:pt>
                <c:pt idx="49">
                  <c:v>9.7202999999999999</c:v>
                </c:pt>
                <c:pt idx="50">
                  <c:v>9.6781500000000005</c:v>
                </c:pt>
                <c:pt idx="51">
                  <c:v>9.6373200000000008</c:v>
                </c:pt>
                <c:pt idx="52">
                  <c:v>9.5972600000000003</c:v>
                </c:pt>
                <c:pt idx="53">
                  <c:v>9.5580999999999996</c:v>
                </c:pt>
                <c:pt idx="54">
                  <c:v>9.5198300000000007</c:v>
                </c:pt>
                <c:pt idx="55">
                  <c:v>9.4826899999999998</c:v>
                </c:pt>
                <c:pt idx="56">
                  <c:v>9.4461700000000004</c:v>
                </c:pt>
                <c:pt idx="57">
                  <c:v>9.4103899999999996</c:v>
                </c:pt>
                <c:pt idx="58">
                  <c:v>9.3753600000000006</c:v>
                </c:pt>
                <c:pt idx="59">
                  <c:v>9.3413199999999996</c:v>
                </c:pt>
                <c:pt idx="60">
                  <c:v>9.3077699999999997</c:v>
                </c:pt>
                <c:pt idx="61">
                  <c:v>9.2748299999999997</c:v>
                </c:pt>
                <c:pt idx="62">
                  <c:v>9.2425300000000004</c:v>
                </c:pt>
                <c:pt idx="63">
                  <c:v>9.2111199999999993</c:v>
                </c:pt>
                <c:pt idx="64">
                  <c:v>9.1800899999999999</c:v>
                </c:pt>
                <c:pt idx="65">
                  <c:v>9.1495899999999999</c:v>
                </c:pt>
                <c:pt idx="66">
                  <c:v>9.1196300000000008</c:v>
                </c:pt>
                <c:pt idx="67">
                  <c:v>9.0901899999999998</c:v>
                </c:pt>
                <c:pt idx="68">
                  <c:v>9.0615400000000008</c:v>
                </c:pt>
                <c:pt idx="69">
                  <c:v>9.0331799999999998</c:v>
                </c:pt>
                <c:pt idx="70">
                  <c:v>9.0052599999999998</c:v>
                </c:pt>
                <c:pt idx="71">
                  <c:v>8.9777799999999992</c:v>
                </c:pt>
                <c:pt idx="72">
                  <c:v>8.9507399999999997</c:v>
                </c:pt>
                <c:pt idx="73">
                  <c:v>8.9241399999999995</c:v>
                </c:pt>
                <c:pt idx="74">
                  <c:v>8.8982399999999995</c:v>
                </c:pt>
                <c:pt idx="75">
                  <c:v>8.8725400000000008</c:v>
                </c:pt>
                <c:pt idx="76">
                  <c:v>8.8471799999999998</c:v>
                </c:pt>
                <c:pt idx="77">
                  <c:v>8.8222000000000005</c:v>
                </c:pt>
                <c:pt idx="78">
                  <c:v>8.79758</c:v>
                </c:pt>
                <c:pt idx="79">
                  <c:v>8.77332</c:v>
                </c:pt>
                <c:pt idx="80">
                  <c:v>8.7496899999999993</c:v>
                </c:pt>
                <c:pt idx="81">
                  <c:v>8.7262000000000004</c:v>
                </c:pt>
                <c:pt idx="82">
                  <c:v>8.7029899999999998</c:v>
                </c:pt>
                <c:pt idx="83">
                  <c:v>8.6800899999999999</c:v>
                </c:pt>
                <c:pt idx="84">
                  <c:v>8.6574899999999992</c:v>
                </c:pt>
                <c:pt idx="85">
                  <c:v>8.6351999999999993</c:v>
                </c:pt>
                <c:pt idx="86">
                  <c:v>8.6132000000000009</c:v>
                </c:pt>
                <c:pt idx="87">
                  <c:v>8.5917700000000004</c:v>
                </c:pt>
                <c:pt idx="88">
                  <c:v>8.5704200000000004</c:v>
                </c:pt>
                <c:pt idx="89">
                  <c:v>8.5493000000000006</c:v>
                </c:pt>
                <c:pt idx="90">
                  <c:v>8.5284300000000002</c:v>
                </c:pt>
                <c:pt idx="91">
                  <c:v>8.5078200000000006</c:v>
                </c:pt>
                <c:pt idx="92">
                  <c:v>8.4874500000000008</c:v>
                </c:pt>
                <c:pt idx="93">
                  <c:v>8.4673400000000001</c:v>
                </c:pt>
                <c:pt idx="94">
                  <c:v>8.4474599999999995</c:v>
                </c:pt>
                <c:pt idx="95">
                  <c:v>8.4281000000000006</c:v>
                </c:pt>
                <c:pt idx="96">
                  <c:v>8.4087700000000005</c:v>
                </c:pt>
                <c:pt idx="97">
                  <c:v>8.3896300000000004</c:v>
                </c:pt>
                <c:pt idx="98">
                  <c:v>8.3706800000000001</c:v>
                </c:pt>
                <c:pt idx="99">
                  <c:v>8.3519500000000004</c:v>
                </c:pt>
                <c:pt idx="100">
                  <c:v>8.3334200000000003</c:v>
                </c:pt>
                <c:pt idx="101">
                  <c:v>8.3150899999999996</c:v>
                </c:pt>
                <c:pt idx="102">
                  <c:v>8.29697</c:v>
                </c:pt>
                <c:pt idx="103">
                  <c:v>8.2793299999999999</c:v>
                </c:pt>
                <c:pt idx="104">
                  <c:v>8.2616800000000001</c:v>
                </c:pt>
                <c:pt idx="105">
                  <c:v>8.2441700000000004</c:v>
                </c:pt>
                <c:pt idx="106">
                  <c:v>8.2268299999999996</c:v>
                </c:pt>
                <c:pt idx="107">
                  <c:v>8.2096699999999991</c:v>
                </c:pt>
                <c:pt idx="108">
                  <c:v>8.1926699999999997</c:v>
                </c:pt>
                <c:pt idx="109">
                  <c:v>8.1758500000000005</c:v>
                </c:pt>
                <c:pt idx="110">
                  <c:v>8.1592000000000002</c:v>
                </c:pt>
                <c:pt idx="111">
                  <c:v>8.1427099999999992</c:v>
                </c:pt>
                <c:pt idx="112">
                  <c:v>8.1263900000000007</c:v>
                </c:pt>
                <c:pt idx="113">
                  <c:v>8.1105</c:v>
                </c:pt>
                <c:pt idx="114">
                  <c:v>8.0945900000000002</c:v>
                </c:pt>
                <c:pt idx="115">
                  <c:v>8.0787800000000001</c:v>
                </c:pt>
                <c:pt idx="116">
                  <c:v>8.0631000000000004</c:v>
                </c:pt>
                <c:pt idx="117">
                  <c:v>8.0475600000000007</c:v>
                </c:pt>
                <c:pt idx="118">
                  <c:v>8.0321700000000007</c:v>
                </c:pt>
                <c:pt idx="119">
                  <c:v>8.0169099999999993</c:v>
                </c:pt>
                <c:pt idx="120">
                  <c:v>8.0017899999999997</c:v>
                </c:pt>
                <c:pt idx="121">
                  <c:v>7.9868100000000002</c:v>
                </c:pt>
                <c:pt idx="122">
                  <c:v>7.9719699999999998</c:v>
                </c:pt>
                <c:pt idx="123">
                  <c:v>7.9575399999999998</c:v>
                </c:pt>
                <c:pt idx="124">
                  <c:v>7.9427700000000003</c:v>
                </c:pt>
                <c:pt idx="125">
                  <c:v>7.9285399999999999</c:v>
                </c:pt>
                <c:pt idx="126">
                  <c:v>7.9142900000000003</c:v>
                </c:pt>
                <c:pt idx="127">
                  <c:v>7.9001200000000003</c:v>
                </c:pt>
                <c:pt idx="128">
                  <c:v>7.8860599999999996</c:v>
                </c:pt>
                <c:pt idx="129">
                  <c:v>7.8721100000000002</c:v>
                </c:pt>
                <c:pt idx="130">
                  <c:v>7.8582700000000001</c:v>
                </c:pt>
                <c:pt idx="131">
                  <c:v>7.8445499999999999</c:v>
                </c:pt>
                <c:pt idx="132">
                  <c:v>7.83094</c:v>
                </c:pt>
                <c:pt idx="133">
                  <c:v>7.8174400000000004</c:v>
                </c:pt>
                <c:pt idx="134">
                  <c:v>7.8040500000000002</c:v>
                </c:pt>
                <c:pt idx="135">
                  <c:v>7.7910599999999999</c:v>
                </c:pt>
                <c:pt idx="136">
                  <c:v>7.7777000000000003</c:v>
                </c:pt>
                <c:pt idx="137">
                  <c:v>7.7648599999999997</c:v>
                </c:pt>
                <c:pt idx="138">
                  <c:v>7.75197</c:v>
                </c:pt>
                <c:pt idx="139">
                  <c:v>7.7391399999999999</c:v>
                </c:pt>
                <c:pt idx="140">
                  <c:v>7.7263999999999999</c:v>
                </c:pt>
                <c:pt idx="141">
                  <c:v>7.7137500000000001</c:v>
                </c:pt>
                <c:pt idx="142">
                  <c:v>7.7011900000000004</c:v>
                </c:pt>
                <c:pt idx="143">
                  <c:v>7.6887299999999996</c:v>
                </c:pt>
                <c:pt idx="144">
                  <c:v>7.6763500000000002</c:v>
                </c:pt>
                <c:pt idx="145">
                  <c:v>7.6640699999999997</c:v>
                </c:pt>
                <c:pt idx="146">
                  <c:v>7.6518800000000002</c:v>
                </c:pt>
                <c:pt idx="147">
                  <c:v>7.63978</c:v>
                </c:pt>
                <c:pt idx="148">
                  <c:v>7.6277699999999999</c:v>
                </c:pt>
                <c:pt idx="149">
                  <c:v>7.6161300000000001</c:v>
                </c:pt>
                <c:pt idx="150">
                  <c:v>7.6041100000000004</c:v>
                </c:pt>
                <c:pt idx="151">
                  <c:v>7.5925799999999999</c:v>
                </c:pt>
                <c:pt idx="152">
                  <c:v>7.5809899999999999</c:v>
                </c:pt>
                <c:pt idx="153">
                  <c:v>7.5694499999999998</c:v>
                </c:pt>
                <c:pt idx="154">
                  <c:v>7.5579599999999996</c:v>
                </c:pt>
                <c:pt idx="155">
                  <c:v>7.5465499999999999</c:v>
                </c:pt>
                <c:pt idx="156">
                  <c:v>7.5352199999999998</c:v>
                </c:pt>
                <c:pt idx="157">
                  <c:v>7.5239599999999998</c:v>
                </c:pt>
                <c:pt idx="158">
                  <c:v>7.5127699999999997</c:v>
                </c:pt>
                <c:pt idx="159">
                  <c:v>7.5016600000000002</c:v>
                </c:pt>
                <c:pt idx="160">
                  <c:v>7.4906300000000003</c:v>
                </c:pt>
                <c:pt idx="161">
                  <c:v>7.47966</c:v>
                </c:pt>
                <c:pt idx="162">
                  <c:v>7.4687700000000001</c:v>
                </c:pt>
                <c:pt idx="163">
                  <c:v>7.4579599999999999</c:v>
                </c:pt>
                <c:pt idx="164">
                  <c:v>7.4474900000000002</c:v>
                </c:pt>
                <c:pt idx="165">
                  <c:v>7.4366399999999997</c:v>
                </c:pt>
                <c:pt idx="166">
                  <c:v>7.4262600000000001</c:v>
                </c:pt>
              </c:numCache>
            </c:numRef>
          </c:yVal>
          <c:smooth val="0"/>
          <c:extLst>
            <c:ext xmlns:c16="http://schemas.microsoft.com/office/drawing/2014/chart" uri="{C3380CC4-5D6E-409C-BE32-E72D297353CC}">
              <c16:uniqueId val="{00000002-39BD-499F-B388-056B583CA48F}"/>
            </c:ext>
          </c:extLst>
        </c:ser>
        <c:ser>
          <c:idx val="4"/>
          <c:order val="3"/>
          <c:tx>
            <c:v>Tout (VariableHL)</c:v>
          </c:tx>
          <c:spPr>
            <a:ln w="19050" cap="rnd">
              <a:solidFill>
                <a:schemeClr val="accent5"/>
              </a:solidFill>
              <a:round/>
            </a:ln>
            <a:effectLst/>
          </c:spPr>
          <c:marker>
            <c:symbol val="none"/>
          </c:marker>
          <c:xVal>
            <c:numRef>
              <c:f>'50kW_25y_hetero_922_CXA - Copy'!$J$2:$J$401</c:f>
              <c:numCache>
                <c:formatCode>General</c:formatCode>
                <c:ptCount val="400"/>
                <c:pt idx="0">
                  <c:v>0</c:v>
                </c:pt>
                <c:pt idx="1">
                  <c:v>3.1709791983764586E-8</c:v>
                </c:pt>
                <c:pt idx="2">
                  <c:v>1.9025875190258752E-7</c:v>
                </c:pt>
                <c:pt idx="3">
                  <c:v>9.8300355149670226E-7</c:v>
                </c:pt>
                <c:pt idx="4">
                  <c:v>4.9467275494672753E-6</c:v>
                </c:pt>
                <c:pt idx="5">
                  <c:v>1.8233923135464232E-5</c:v>
                </c:pt>
                <c:pt idx="6">
                  <c:v>6.3419583967529169E-5</c:v>
                </c:pt>
                <c:pt idx="7">
                  <c:v>2.0541222729578894E-4</c:v>
                </c:pt>
                <c:pt idx="8">
                  <c:v>6.9882039573820399E-4</c:v>
                </c:pt>
                <c:pt idx="9">
                  <c:v>2.5774226281075597E-3</c:v>
                </c:pt>
                <c:pt idx="10">
                  <c:v>9.802416286149163E-3</c:v>
                </c:pt>
                <c:pt idx="11">
                  <c:v>2.2486333079654999E-2</c:v>
                </c:pt>
                <c:pt idx="12">
                  <c:v>3.5170281582952816E-2</c:v>
                </c:pt>
                <c:pt idx="13">
                  <c:v>4.785419837645865E-2</c:v>
                </c:pt>
                <c:pt idx="14">
                  <c:v>6.0538115169964483E-2</c:v>
                </c:pt>
                <c:pt idx="15">
                  <c:v>7.3222031963470324E-2</c:v>
                </c:pt>
                <c:pt idx="16">
                  <c:v>8.5905948756976158E-2</c:v>
                </c:pt>
                <c:pt idx="17">
                  <c:v>9.8589865550481992E-2</c:v>
                </c:pt>
                <c:pt idx="18">
                  <c:v>0.11127378234398783</c:v>
                </c:pt>
                <c:pt idx="19">
                  <c:v>0.12395769913749366</c:v>
                </c:pt>
                <c:pt idx="20">
                  <c:v>0.13664161593099949</c:v>
                </c:pt>
                <c:pt idx="21">
                  <c:v>0.14932553272450533</c:v>
                </c:pt>
                <c:pt idx="22">
                  <c:v>0.16200944951801116</c:v>
                </c:pt>
                <c:pt idx="23">
                  <c:v>0.174693366311517</c:v>
                </c:pt>
                <c:pt idx="24">
                  <c:v>0.18737728310502283</c:v>
                </c:pt>
                <c:pt idx="25">
                  <c:v>0.20006119989852866</c:v>
                </c:pt>
                <c:pt idx="26">
                  <c:v>0.2127451166920345</c:v>
                </c:pt>
                <c:pt idx="27">
                  <c:v>0.22542903348554033</c:v>
                </c:pt>
                <c:pt idx="28">
                  <c:v>0.23811295027904616</c:v>
                </c:pt>
                <c:pt idx="29">
                  <c:v>0.250796867072552</c:v>
                </c:pt>
                <c:pt idx="30">
                  <c:v>0.26348078386605783</c:v>
                </c:pt>
                <c:pt idx="31">
                  <c:v>0.27616470065956367</c:v>
                </c:pt>
                <c:pt idx="32">
                  <c:v>0.2888486174530695</c:v>
                </c:pt>
                <c:pt idx="33">
                  <c:v>0.30153253424657533</c:v>
                </c:pt>
                <c:pt idx="34">
                  <c:v>0.31421645104008117</c:v>
                </c:pt>
                <c:pt idx="35">
                  <c:v>0.32689941653982751</c:v>
                </c:pt>
                <c:pt idx="36">
                  <c:v>0.33958333333333335</c:v>
                </c:pt>
                <c:pt idx="37">
                  <c:v>0.35226725012683918</c:v>
                </c:pt>
                <c:pt idx="38">
                  <c:v>0.36495116692034502</c:v>
                </c:pt>
                <c:pt idx="39">
                  <c:v>0.37763508371385085</c:v>
                </c:pt>
                <c:pt idx="40">
                  <c:v>0.39031900050735668</c:v>
                </c:pt>
                <c:pt idx="41">
                  <c:v>0.40300291730086252</c:v>
                </c:pt>
                <c:pt idx="42">
                  <c:v>0.41568683409436835</c:v>
                </c:pt>
                <c:pt idx="43">
                  <c:v>0.42837075088787419</c:v>
                </c:pt>
                <c:pt idx="44">
                  <c:v>0.44105466768138002</c:v>
                </c:pt>
                <c:pt idx="45">
                  <c:v>0.45373858447488585</c:v>
                </c:pt>
                <c:pt idx="46">
                  <c:v>0.46642250126839169</c:v>
                </c:pt>
                <c:pt idx="47">
                  <c:v>0.47910641806189752</c:v>
                </c:pt>
                <c:pt idx="48">
                  <c:v>0.49179033485540335</c:v>
                </c:pt>
                <c:pt idx="49">
                  <c:v>0.50447425164890913</c:v>
                </c:pt>
                <c:pt idx="50">
                  <c:v>0.51715816844241502</c:v>
                </c:pt>
                <c:pt idx="51">
                  <c:v>0.5298420852359208</c:v>
                </c:pt>
                <c:pt idx="52">
                  <c:v>0.54252600202942669</c:v>
                </c:pt>
                <c:pt idx="53">
                  <c:v>0.55520991882293247</c:v>
                </c:pt>
                <c:pt idx="54">
                  <c:v>0.56789383561643836</c:v>
                </c:pt>
                <c:pt idx="55">
                  <c:v>0.58057775240994414</c:v>
                </c:pt>
                <c:pt idx="56">
                  <c:v>0.59326166920345003</c:v>
                </c:pt>
                <c:pt idx="57">
                  <c:v>0.6059455859969558</c:v>
                </c:pt>
                <c:pt idx="58">
                  <c:v>0.61862950279046169</c:v>
                </c:pt>
                <c:pt idx="59">
                  <c:v>0.63131341958396758</c:v>
                </c:pt>
                <c:pt idx="60">
                  <c:v>0.64399733637747336</c:v>
                </c:pt>
                <c:pt idx="61">
                  <c:v>0.65668125317097925</c:v>
                </c:pt>
                <c:pt idx="62">
                  <c:v>0.66936516996448503</c:v>
                </c:pt>
                <c:pt idx="63">
                  <c:v>0.68204908675799092</c:v>
                </c:pt>
                <c:pt idx="64">
                  <c:v>0.6947330035514967</c:v>
                </c:pt>
                <c:pt idx="65">
                  <c:v>0.70741692034500259</c:v>
                </c:pt>
                <c:pt idx="66">
                  <c:v>0.72010083713850837</c:v>
                </c:pt>
                <c:pt idx="67">
                  <c:v>0.73278475393201425</c:v>
                </c:pt>
                <c:pt idx="68">
                  <c:v>0.74546867072552003</c:v>
                </c:pt>
                <c:pt idx="69">
                  <c:v>0.75815258751902592</c:v>
                </c:pt>
                <c:pt idx="70">
                  <c:v>0.7708365043125317</c:v>
                </c:pt>
                <c:pt idx="71">
                  <c:v>0.78352042110603759</c:v>
                </c:pt>
                <c:pt idx="72">
                  <c:v>0.79620433789954337</c:v>
                </c:pt>
                <c:pt idx="73">
                  <c:v>0.80888825469304926</c:v>
                </c:pt>
                <c:pt idx="74">
                  <c:v>0.82157217148655504</c:v>
                </c:pt>
                <c:pt idx="75">
                  <c:v>0.83425608828006093</c:v>
                </c:pt>
                <c:pt idx="76">
                  <c:v>0.8469400050735667</c:v>
                </c:pt>
                <c:pt idx="77">
                  <c:v>0.85962392186707259</c:v>
                </c:pt>
                <c:pt idx="78">
                  <c:v>0.87230783866057837</c:v>
                </c:pt>
                <c:pt idx="79">
                  <c:v>0.88499175545408426</c:v>
                </c:pt>
                <c:pt idx="80">
                  <c:v>0.89767567224759004</c:v>
                </c:pt>
                <c:pt idx="81">
                  <c:v>0.91035958904109593</c:v>
                </c:pt>
                <c:pt idx="82">
                  <c:v>0.92304350583460171</c:v>
                </c:pt>
                <c:pt idx="83">
                  <c:v>0.9357274226281076</c:v>
                </c:pt>
                <c:pt idx="84">
                  <c:v>0.94841133942161338</c:v>
                </c:pt>
                <c:pt idx="85">
                  <c:v>0.96109525621511926</c:v>
                </c:pt>
                <c:pt idx="86">
                  <c:v>0.97377917300862504</c:v>
                </c:pt>
                <c:pt idx="87">
                  <c:v>0.98646308980213093</c:v>
                </c:pt>
                <c:pt idx="88">
                  <c:v>0.99914700659563671</c:v>
                </c:pt>
                <c:pt idx="89">
                  <c:v>1.0118309233891425</c:v>
                </c:pt>
                <c:pt idx="90">
                  <c:v>1.0245148401826485</c:v>
                </c:pt>
                <c:pt idx="91">
                  <c:v>1.0371987569761543</c:v>
                </c:pt>
                <c:pt idx="92">
                  <c:v>1.04988267376966</c:v>
                </c:pt>
                <c:pt idx="93">
                  <c:v>1.0625665905631658</c:v>
                </c:pt>
                <c:pt idx="94">
                  <c:v>1.0752505073566718</c:v>
                </c:pt>
                <c:pt idx="95">
                  <c:v>1.0879344241501776</c:v>
                </c:pt>
                <c:pt idx="96">
                  <c:v>1.1006183409436834</c:v>
                </c:pt>
                <c:pt idx="97">
                  <c:v>1.1133022577371892</c:v>
                </c:pt>
                <c:pt idx="98">
                  <c:v>1.1259861745306952</c:v>
                </c:pt>
                <c:pt idx="99">
                  <c:v>1.1386700913242009</c:v>
                </c:pt>
                <c:pt idx="100">
                  <c:v>1.1513540081177067</c:v>
                </c:pt>
                <c:pt idx="101">
                  <c:v>1.1640379249112125</c:v>
                </c:pt>
                <c:pt idx="102">
                  <c:v>1.1767218417047185</c:v>
                </c:pt>
                <c:pt idx="103">
                  <c:v>1.1894057584982243</c:v>
                </c:pt>
                <c:pt idx="104">
                  <c:v>1.2020896752917301</c:v>
                </c:pt>
                <c:pt idx="105">
                  <c:v>1.2147735920852358</c:v>
                </c:pt>
                <c:pt idx="106">
                  <c:v>1.2274575088787418</c:v>
                </c:pt>
                <c:pt idx="107">
                  <c:v>1.2401414256722476</c:v>
                </c:pt>
                <c:pt idx="108">
                  <c:v>1.2528253424657534</c:v>
                </c:pt>
                <c:pt idx="109">
                  <c:v>1.2655092592592592</c:v>
                </c:pt>
                <c:pt idx="110">
                  <c:v>1.2781931760527652</c:v>
                </c:pt>
                <c:pt idx="111">
                  <c:v>1.2908770928462709</c:v>
                </c:pt>
                <c:pt idx="112">
                  <c:v>1.3035610096397767</c:v>
                </c:pt>
                <c:pt idx="113">
                  <c:v>1.3162449264332825</c:v>
                </c:pt>
                <c:pt idx="114">
                  <c:v>1.3289288432267885</c:v>
                </c:pt>
                <c:pt idx="115">
                  <c:v>1.3416127600202943</c:v>
                </c:pt>
                <c:pt idx="116">
                  <c:v>1.3542966768138001</c:v>
                </c:pt>
                <c:pt idx="117">
                  <c:v>1.3669805936073058</c:v>
                </c:pt>
                <c:pt idx="118">
                  <c:v>1.3796645104008118</c:v>
                </c:pt>
                <c:pt idx="119">
                  <c:v>1.3923484271943176</c:v>
                </c:pt>
                <c:pt idx="120">
                  <c:v>1.4050323439878234</c:v>
                </c:pt>
                <c:pt idx="121">
                  <c:v>1.4177162607813292</c:v>
                </c:pt>
                <c:pt idx="122">
                  <c:v>1.4304001775748352</c:v>
                </c:pt>
                <c:pt idx="123">
                  <c:v>1.443084094368341</c:v>
                </c:pt>
                <c:pt idx="124">
                  <c:v>1.4557680111618467</c:v>
                </c:pt>
                <c:pt idx="125">
                  <c:v>1.4684519279553525</c:v>
                </c:pt>
                <c:pt idx="126">
                  <c:v>1.4811358447488585</c:v>
                </c:pt>
                <c:pt idx="127">
                  <c:v>1.4938197615423643</c:v>
                </c:pt>
                <c:pt idx="128">
                  <c:v>1.5065036783358701</c:v>
                </c:pt>
                <c:pt idx="129">
                  <c:v>1.5191875951293758</c:v>
                </c:pt>
                <c:pt idx="130">
                  <c:v>1.5318715119228818</c:v>
                </c:pt>
                <c:pt idx="131">
                  <c:v>1.5445554287163876</c:v>
                </c:pt>
                <c:pt idx="132">
                  <c:v>1.5572393455098934</c:v>
                </c:pt>
                <c:pt idx="133">
                  <c:v>1.5699232623033992</c:v>
                </c:pt>
                <c:pt idx="134">
                  <c:v>1.5826071790969052</c:v>
                </c:pt>
                <c:pt idx="135">
                  <c:v>1.595291095890411</c:v>
                </c:pt>
                <c:pt idx="136">
                  <c:v>1.6079750126839167</c:v>
                </c:pt>
                <c:pt idx="137">
                  <c:v>1.6206589294774227</c:v>
                </c:pt>
                <c:pt idx="138">
                  <c:v>1.6333428462709285</c:v>
                </c:pt>
                <c:pt idx="139">
                  <c:v>1.6460267630644343</c:v>
                </c:pt>
                <c:pt idx="140">
                  <c:v>1.6587106798579401</c:v>
                </c:pt>
                <c:pt idx="141">
                  <c:v>1.6713945966514461</c:v>
                </c:pt>
                <c:pt idx="142">
                  <c:v>1.6840785134449519</c:v>
                </c:pt>
                <c:pt idx="143">
                  <c:v>1.6967624302384576</c:v>
                </c:pt>
                <c:pt idx="144">
                  <c:v>1.7094463470319634</c:v>
                </c:pt>
                <c:pt idx="145">
                  <c:v>1.7221302638254694</c:v>
                </c:pt>
                <c:pt idx="146">
                  <c:v>1.7348141806189752</c:v>
                </c:pt>
                <c:pt idx="147">
                  <c:v>1.747498097412481</c:v>
                </c:pt>
                <c:pt idx="148">
                  <c:v>1.7601820142059867</c:v>
                </c:pt>
                <c:pt idx="149">
                  <c:v>1.7728659309994927</c:v>
                </c:pt>
                <c:pt idx="150">
                  <c:v>1.7855498477929985</c:v>
                </c:pt>
                <c:pt idx="151">
                  <c:v>1.7982337645865043</c:v>
                </c:pt>
                <c:pt idx="152">
                  <c:v>1.8109176813800101</c:v>
                </c:pt>
                <c:pt idx="153">
                  <c:v>1.8236015981735161</c:v>
                </c:pt>
                <c:pt idx="154">
                  <c:v>1.8362855149670219</c:v>
                </c:pt>
                <c:pt idx="155">
                  <c:v>1.8489694317605276</c:v>
                </c:pt>
                <c:pt idx="156">
                  <c:v>1.8616533485540334</c:v>
                </c:pt>
                <c:pt idx="157">
                  <c:v>1.8743372653475394</c:v>
                </c:pt>
                <c:pt idx="158">
                  <c:v>1.8870211821410452</c:v>
                </c:pt>
                <c:pt idx="159">
                  <c:v>1.899705098934551</c:v>
                </c:pt>
                <c:pt idx="160">
                  <c:v>1.9123890157280568</c:v>
                </c:pt>
                <c:pt idx="161">
                  <c:v>1.9250729325215628</c:v>
                </c:pt>
                <c:pt idx="162">
                  <c:v>1.9377568493150685</c:v>
                </c:pt>
                <c:pt idx="163">
                  <c:v>1.9504407661085743</c:v>
                </c:pt>
                <c:pt idx="164">
                  <c:v>1.9631246829020801</c:v>
                </c:pt>
                <c:pt idx="165">
                  <c:v>1.9758085996955861</c:v>
                </c:pt>
                <c:pt idx="166">
                  <c:v>1.9884925164890919</c:v>
                </c:pt>
                <c:pt idx="167">
                  <c:v>2.0011764332825979</c:v>
                </c:pt>
                <c:pt idx="168">
                  <c:v>2.0138603500761034</c:v>
                </c:pt>
                <c:pt idx="169">
                  <c:v>2.0265442668696094</c:v>
                </c:pt>
                <c:pt idx="170">
                  <c:v>2.039228183663115</c:v>
                </c:pt>
                <c:pt idx="171">
                  <c:v>2.051912100456621</c:v>
                </c:pt>
                <c:pt idx="172">
                  <c:v>2.064596017250127</c:v>
                </c:pt>
                <c:pt idx="173">
                  <c:v>2.0772799340436325</c:v>
                </c:pt>
                <c:pt idx="174">
                  <c:v>2.0899638508371385</c:v>
                </c:pt>
                <c:pt idx="175">
                  <c:v>2.1026477676306445</c:v>
                </c:pt>
                <c:pt idx="176">
                  <c:v>2.1153316844241501</c:v>
                </c:pt>
                <c:pt idx="177">
                  <c:v>2.1280156012176561</c:v>
                </c:pt>
                <c:pt idx="178">
                  <c:v>2.1406995180111617</c:v>
                </c:pt>
                <c:pt idx="179">
                  <c:v>2.1533834348046677</c:v>
                </c:pt>
                <c:pt idx="180">
                  <c:v>2.1660673515981737</c:v>
                </c:pt>
                <c:pt idx="181">
                  <c:v>2.1787512683916792</c:v>
                </c:pt>
                <c:pt idx="182">
                  <c:v>2.1914351851851852</c:v>
                </c:pt>
                <c:pt idx="183">
                  <c:v>2.2041191019786912</c:v>
                </c:pt>
                <c:pt idx="184">
                  <c:v>2.2168030187721968</c:v>
                </c:pt>
                <c:pt idx="185">
                  <c:v>2.2294869355657028</c:v>
                </c:pt>
                <c:pt idx="186">
                  <c:v>2.2421708523592083</c:v>
                </c:pt>
                <c:pt idx="187">
                  <c:v>2.2548547691527143</c:v>
                </c:pt>
                <c:pt idx="188">
                  <c:v>2.2675386859462203</c:v>
                </c:pt>
                <c:pt idx="189">
                  <c:v>2.2802226027397259</c:v>
                </c:pt>
                <c:pt idx="190">
                  <c:v>2.2929065195332319</c:v>
                </c:pt>
                <c:pt idx="191">
                  <c:v>2.3055904363267379</c:v>
                </c:pt>
                <c:pt idx="192">
                  <c:v>2.3182743531202434</c:v>
                </c:pt>
                <c:pt idx="193">
                  <c:v>2.3309582699137494</c:v>
                </c:pt>
                <c:pt idx="194">
                  <c:v>2.343642186707255</c:v>
                </c:pt>
                <c:pt idx="195">
                  <c:v>2.356326103500761</c:v>
                </c:pt>
                <c:pt idx="196">
                  <c:v>2.369010020294267</c:v>
                </c:pt>
                <c:pt idx="197">
                  <c:v>2.3816939370877726</c:v>
                </c:pt>
                <c:pt idx="198">
                  <c:v>2.3943778538812786</c:v>
                </c:pt>
                <c:pt idx="199">
                  <c:v>2.4070617706747846</c:v>
                </c:pt>
                <c:pt idx="200">
                  <c:v>2.4197456874682901</c:v>
                </c:pt>
                <c:pt idx="201">
                  <c:v>2.4324296042617961</c:v>
                </c:pt>
                <c:pt idx="202">
                  <c:v>2.4451135210553017</c:v>
                </c:pt>
                <c:pt idx="203">
                  <c:v>2.4577974378488077</c:v>
                </c:pt>
                <c:pt idx="204">
                  <c:v>2.4704813546423137</c:v>
                </c:pt>
                <c:pt idx="205">
                  <c:v>2.4831652714358192</c:v>
                </c:pt>
                <c:pt idx="206">
                  <c:v>2.4958491882293252</c:v>
                </c:pt>
                <c:pt idx="207">
                  <c:v>2.5085331050228312</c:v>
                </c:pt>
                <c:pt idx="208">
                  <c:v>2.5212170218163368</c:v>
                </c:pt>
                <c:pt idx="209">
                  <c:v>2.5339009386098428</c:v>
                </c:pt>
                <c:pt idx="210">
                  <c:v>2.5465848554033483</c:v>
                </c:pt>
                <c:pt idx="211">
                  <c:v>2.5592687721968543</c:v>
                </c:pt>
                <c:pt idx="212">
                  <c:v>2.5719526889903603</c:v>
                </c:pt>
                <c:pt idx="213">
                  <c:v>2.5846366057838659</c:v>
                </c:pt>
                <c:pt idx="214">
                  <c:v>2.5973205225773719</c:v>
                </c:pt>
                <c:pt idx="215">
                  <c:v>2.6100044393708779</c:v>
                </c:pt>
                <c:pt idx="216">
                  <c:v>2.6226883561643834</c:v>
                </c:pt>
                <c:pt idx="217">
                  <c:v>2.6353722729578895</c:v>
                </c:pt>
                <c:pt idx="218">
                  <c:v>2.6480561897513955</c:v>
                </c:pt>
                <c:pt idx="219">
                  <c:v>2.660740106544901</c:v>
                </c:pt>
                <c:pt idx="220">
                  <c:v>2.673424023338407</c:v>
                </c:pt>
                <c:pt idx="221">
                  <c:v>2.6861079401319126</c:v>
                </c:pt>
                <c:pt idx="222">
                  <c:v>2.6987918569254186</c:v>
                </c:pt>
                <c:pt idx="223">
                  <c:v>2.7114757737189246</c:v>
                </c:pt>
                <c:pt idx="224">
                  <c:v>2.7241596905124301</c:v>
                </c:pt>
                <c:pt idx="225">
                  <c:v>2.7368436073059361</c:v>
                </c:pt>
                <c:pt idx="226">
                  <c:v>2.7495275240994421</c:v>
                </c:pt>
                <c:pt idx="227">
                  <c:v>2.7622114408929477</c:v>
                </c:pt>
                <c:pt idx="228">
                  <c:v>2.7748953576864537</c:v>
                </c:pt>
                <c:pt idx="229">
                  <c:v>2.7875792744799592</c:v>
                </c:pt>
                <c:pt idx="230">
                  <c:v>2.8002631912734652</c:v>
                </c:pt>
                <c:pt idx="231">
                  <c:v>2.8129471080669712</c:v>
                </c:pt>
                <c:pt idx="232">
                  <c:v>2.8256310248604768</c:v>
                </c:pt>
                <c:pt idx="233">
                  <c:v>2.8383149416539828</c:v>
                </c:pt>
                <c:pt idx="234">
                  <c:v>2.8509988584474888</c:v>
                </c:pt>
                <c:pt idx="235">
                  <c:v>2.8636827752409943</c:v>
                </c:pt>
                <c:pt idx="236">
                  <c:v>2.8763666920345003</c:v>
                </c:pt>
                <c:pt idx="237">
                  <c:v>2.8890506088280059</c:v>
                </c:pt>
                <c:pt idx="238">
                  <c:v>2.9017345256215119</c:v>
                </c:pt>
                <c:pt idx="239">
                  <c:v>2.9144184424150179</c:v>
                </c:pt>
                <c:pt idx="240">
                  <c:v>2.9271023592085235</c:v>
                </c:pt>
                <c:pt idx="241">
                  <c:v>2.9397862760020295</c:v>
                </c:pt>
                <c:pt idx="242">
                  <c:v>2.9524701927955355</c:v>
                </c:pt>
                <c:pt idx="243">
                  <c:v>2.965154109589041</c:v>
                </c:pt>
                <c:pt idx="244">
                  <c:v>2.977838026382547</c:v>
                </c:pt>
                <c:pt idx="245">
                  <c:v>2.9905219431760526</c:v>
                </c:pt>
                <c:pt idx="246">
                  <c:v>3.0032058599695586</c:v>
                </c:pt>
                <c:pt idx="247">
                  <c:v>3.0158897767630646</c:v>
                </c:pt>
                <c:pt idx="248">
                  <c:v>3.0285736935565701</c:v>
                </c:pt>
                <c:pt idx="249">
                  <c:v>3.0412576103500761</c:v>
                </c:pt>
                <c:pt idx="250">
                  <c:v>3.0539415271435821</c:v>
                </c:pt>
                <c:pt idx="251">
                  <c:v>3.0666254439370877</c:v>
                </c:pt>
                <c:pt idx="252">
                  <c:v>3.0793093607305937</c:v>
                </c:pt>
                <c:pt idx="253">
                  <c:v>3.0919932775240992</c:v>
                </c:pt>
                <c:pt idx="254">
                  <c:v>3.1046771943176052</c:v>
                </c:pt>
                <c:pt idx="255">
                  <c:v>3.1173611111111112</c:v>
                </c:pt>
                <c:pt idx="256">
                  <c:v>3.1300450279046168</c:v>
                </c:pt>
                <c:pt idx="257">
                  <c:v>3.1427289446981228</c:v>
                </c:pt>
                <c:pt idx="258">
                  <c:v>3.1554128614916288</c:v>
                </c:pt>
                <c:pt idx="259">
                  <c:v>3.1680967782851344</c:v>
                </c:pt>
                <c:pt idx="260">
                  <c:v>3.180777524099442</c:v>
                </c:pt>
                <c:pt idx="261">
                  <c:v>3.1934614408929476</c:v>
                </c:pt>
                <c:pt idx="262">
                  <c:v>3.2061453576864536</c:v>
                </c:pt>
                <c:pt idx="263">
                  <c:v>3.2188292744799596</c:v>
                </c:pt>
                <c:pt idx="264">
                  <c:v>3.2315131912734651</c:v>
                </c:pt>
                <c:pt idx="265">
                  <c:v>3.2441971080669711</c:v>
                </c:pt>
                <c:pt idx="266">
                  <c:v>3.2568810248604767</c:v>
                </c:pt>
                <c:pt idx="267">
                  <c:v>3.2695649416539827</c:v>
                </c:pt>
                <c:pt idx="268">
                  <c:v>3.2822488584474887</c:v>
                </c:pt>
                <c:pt idx="269">
                  <c:v>3.2949327752409943</c:v>
                </c:pt>
                <c:pt idx="270">
                  <c:v>3.3076166920345003</c:v>
                </c:pt>
                <c:pt idx="271">
                  <c:v>3.3203006088280063</c:v>
                </c:pt>
                <c:pt idx="272">
                  <c:v>3.3329845256215118</c:v>
                </c:pt>
                <c:pt idx="273">
                  <c:v>3.3456684424150178</c:v>
                </c:pt>
                <c:pt idx="274">
                  <c:v>3.3583523592085234</c:v>
                </c:pt>
                <c:pt idx="275">
                  <c:v>3.3710362760020294</c:v>
                </c:pt>
                <c:pt idx="276">
                  <c:v>3.3837201927955354</c:v>
                </c:pt>
                <c:pt idx="277">
                  <c:v>3.3964041095890409</c:v>
                </c:pt>
                <c:pt idx="278">
                  <c:v>3.4090880263825469</c:v>
                </c:pt>
                <c:pt idx="279">
                  <c:v>3.4217719431760529</c:v>
                </c:pt>
                <c:pt idx="280">
                  <c:v>3.4344558599695585</c:v>
                </c:pt>
                <c:pt idx="281">
                  <c:v>3.4471397767630645</c:v>
                </c:pt>
                <c:pt idx="282">
                  <c:v>3.4598236935565705</c:v>
                </c:pt>
                <c:pt idx="283">
                  <c:v>3.472507610350076</c:v>
                </c:pt>
                <c:pt idx="284">
                  <c:v>3.485191527143582</c:v>
                </c:pt>
                <c:pt idx="285">
                  <c:v>3.4978754439370876</c:v>
                </c:pt>
                <c:pt idx="286">
                  <c:v>3.5105593607305936</c:v>
                </c:pt>
                <c:pt idx="287">
                  <c:v>3.5232432775240996</c:v>
                </c:pt>
                <c:pt idx="288">
                  <c:v>3.5359271943176052</c:v>
                </c:pt>
                <c:pt idx="289">
                  <c:v>3.5486111111111112</c:v>
                </c:pt>
                <c:pt idx="290">
                  <c:v>3.5612950279046172</c:v>
                </c:pt>
                <c:pt idx="291">
                  <c:v>3.5739789446981227</c:v>
                </c:pt>
                <c:pt idx="292">
                  <c:v>3.5866628614916287</c:v>
                </c:pt>
                <c:pt idx="293">
                  <c:v>3.5993467782851343</c:v>
                </c:pt>
                <c:pt idx="294">
                  <c:v>3.6120306950786403</c:v>
                </c:pt>
                <c:pt idx="295">
                  <c:v>3.6247146118721463</c:v>
                </c:pt>
                <c:pt idx="296">
                  <c:v>3.6373985286656518</c:v>
                </c:pt>
                <c:pt idx="297">
                  <c:v>3.6500824454591578</c:v>
                </c:pt>
                <c:pt idx="298">
                  <c:v>3.6627663622526638</c:v>
                </c:pt>
                <c:pt idx="299">
                  <c:v>3.6754502790461694</c:v>
                </c:pt>
                <c:pt idx="300">
                  <c:v>3.6881341958396754</c:v>
                </c:pt>
                <c:pt idx="301">
                  <c:v>3.7008181126331809</c:v>
                </c:pt>
                <c:pt idx="302">
                  <c:v>3.7135020294266869</c:v>
                </c:pt>
                <c:pt idx="303">
                  <c:v>3.7261859462201929</c:v>
                </c:pt>
                <c:pt idx="304">
                  <c:v>3.7388698630136985</c:v>
                </c:pt>
                <c:pt idx="305">
                  <c:v>3.7515537798072045</c:v>
                </c:pt>
                <c:pt idx="306">
                  <c:v>3.7642376966007105</c:v>
                </c:pt>
                <c:pt idx="307">
                  <c:v>3.7769216133942161</c:v>
                </c:pt>
                <c:pt idx="308">
                  <c:v>3.7896055301877221</c:v>
                </c:pt>
                <c:pt idx="309">
                  <c:v>3.8022894469812276</c:v>
                </c:pt>
                <c:pt idx="310">
                  <c:v>3.8149733637747336</c:v>
                </c:pt>
                <c:pt idx="311">
                  <c:v>3.8276572805682396</c:v>
                </c:pt>
                <c:pt idx="312">
                  <c:v>3.8403411973617452</c:v>
                </c:pt>
                <c:pt idx="313">
                  <c:v>3.8530251141552512</c:v>
                </c:pt>
                <c:pt idx="314">
                  <c:v>3.8657090309487572</c:v>
                </c:pt>
                <c:pt idx="315">
                  <c:v>3.8783929477422627</c:v>
                </c:pt>
                <c:pt idx="316">
                  <c:v>3.8910768645357687</c:v>
                </c:pt>
                <c:pt idx="317">
                  <c:v>3.9037607813292743</c:v>
                </c:pt>
                <c:pt idx="318">
                  <c:v>3.9164446981227803</c:v>
                </c:pt>
                <c:pt idx="319">
                  <c:v>3.9291286149162863</c:v>
                </c:pt>
                <c:pt idx="320">
                  <c:v>3.9418125317097918</c:v>
                </c:pt>
                <c:pt idx="321">
                  <c:v>3.9544964485032978</c:v>
                </c:pt>
                <c:pt idx="322">
                  <c:v>3.9671803652968038</c:v>
                </c:pt>
                <c:pt idx="323">
                  <c:v>3.9798642820903094</c:v>
                </c:pt>
                <c:pt idx="324">
                  <c:v>3.9925481988838154</c:v>
                </c:pt>
                <c:pt idx="325">
                  <c:v>4.0052321156773214</c:v>
                </c:pt>
                <c:pt idx="326">
                  <c:v>4.0179160324708274</c:v>
                </c:pt>
                <c:pt idx="327">
                  <c:v>4.0305999492643325</c:v>
                </c:pt>
                <c:pt idx="328">
                  <c:v>4.0432838660578385</c:v>
                </c:pt>
                <c:pt idx="329">
                  <c:v>4.0559677828513445</c:v>
                </c:pt>
                <c:pt idx="330">
                  <c:v>4.0686516996448505</c:v>
                </c:pt>
                <c:pt idx="331">
                  <c:v>4.0813356164383565</c:v>
                </c:pt>
                <c:pt idx="332">
                  <c:v>4.0940195332318616</c:v>
                </c:pt>
                <c:pt idx="333">
                  <c:v>4.1067034500253676</c:v>
                </c:pt>
                <c:pt idx="334">
                  <c:v>4.1193873668188736</c:v>
                </c:pt>
                <c:pt idx="335">
                  <c:v>4.1320712836123796</c:v>
                </c:pt>
                <c:pt idx="336">
                  <c:v>4.1447552004058856</c:v>
                </c:pt>
                <c:pt idx="337">
                  <c:v>4.1574391171993907</c:v>
                </c:pt>
                <c:pt idx="338">
                  <c:v>4.1701230339928967</c:v>
                </c:pt>
                <c:pt idx="339">
                  <c:v>4.1828069507864027</c:v>
                </c:pt>
                <c:pt idx="340">
                  <c:v>4.1954908675799087</c:v>
                </c:pt>
                <c:pt idx="341">
                  <c:v>4.2081747843734147</c:v>
                </c:pt>
                <c:pt idx="342">
                  <c:v>4.2208587011669207</c:v>
                </c:pt>
                <c:pt idx="343">
                  <c:v>4.2335426179604259</c:v>
                </c:pt>
                <c:pt idx="344">
                  <c:v>4.2462265347539319</c:v>
                </c:pt>
                <c:pt idx="345">
                  <c:v>4.2589104515474379</c:v>
                </c:pt>
                <c:pt idx="346">
                  <c:v>4.2715943683409439</c:v>
                </c:pt>
                <c:pt idx="347">
                  <c:v>4.2842782851344499</c:v>
                </c:pt>
                <c:pt idx="348">
                  <c:v>4.296962201927955</c:v>
                </c:pt>
                <c:pt idx="349">
                  <c:v>4.309646118721461</c:v>
                </c:pt>
                <c:pt idx="350">
                  <c:v>4.322330035514967</c:v>
                </c:pt>
                <c:pt idx="351">
                  <c:v>4.335013952308473</c:v>
                </c:pt>
                <c:pt idx="352">
                  <c:v>4.347697869101979</c:v>
                </c:pt>
                <c:pt idx="353">
                  <c:v>4.3603817858954841</c:v>
                </c:pt>
                <c:pt idx="354">
                  <c:v>4.3730657026889901</c:v>
                </c:pt>
                <c:pt idx="355">
                  <c:v>4.3857496194824961</c:v>
                </c:pt>
                <c:pt idx="356">
                  <c:v>4.3984335362760021</c:v>
                </c:pt>
                <c:pt idx="357">
                  <c:v>4.4111174530695081</c:v>
                </c:pt>
                <c:pt idx="358">
                  <c:v>4.4238013698630141</c:v>
                </c:pt>
                <c:pt idx="359">
                  <c:v>4.4364852866565192</c:v>
                </c:pt>
                <c:pt idx="360">
                  <c:v>4.4491692034500252</c:v>
                </c:pt>
                <c:pt idx="361">
                  <c:v>4.4618531202435312</c:v>
                </c:pt>
                <c:pt idx="362">
                  <c:v>4.4745370370370372</c:v>
                </c:pt>
                <c:pt idx="363">
                  <c:v>4.4872209538305432</c:v>
                </c:pt>
                <c:pt idx="364">
                  <c:v>4.4999048706240483</c:v>
                </c:pt>
                <c:pt idx="365">
                  <c:v>4.5125887874175543</c:v>
                </c:pt>
                <c:pt idx="366">
                  <c:v>4.5252727042110603</c:v>
                </c:pt>
                <c:pt idx="367">
                  <c:v>4.5379566210045663</c:v>
                </c:pt>
                <c:pt idx="368">
                  <c:v>4.5506405377980723</c:v>
                </c:pt>
                <c:pt idx="369">
                  <c:v>4.5633244545915783</c:v>
                </c:pt>
                <c:pt idx="370">
                  <c:v>4.5760083713850834</c:v>
                </c:pt>
                <c:pt idx="371">
                  <c:v>4.5886922881785894</c:v>
                </c:pt>
                <c:pt idx="372">
                  <c:v>4.6013762049720954</c:v>
                </c:pt>
                <c:pt idx="373">
                  <c:v>4.6140601217656014</c:v>
                </c:pt>
                <c:pt idx="374">
                  <c:v>4.6267440385591074</c:v>
                </c:pt>
                <c:pt idx="375">
                  <c:v>4.6394279553526125</c:v>
                </c:pt>
                <c:pt idx="376">
                  <c:v>4.6521118721461185</c:v>
                </c:pt>
                <c:pt idx="377">
                  <c:v>4.6647957889396245</c:v>
                </c:pt>
                <c:pt idx="378">
                  <c:v>4.6774797057331305</c:v>
                </c:pt>
                <c:pt idx="379">
                  <c:v>4.6901636225266365</c:v>
                </c:pt>
                <c:pt idx="380">
                  <c:v>4.7028475393201417</c:v>
                </c:pt>
                <c:pt idx="381">
                  <c:v>4.7155314561136477</c:v>
                </c:pt>
                <c:pt idx="382">
                  <c:v>4.7282153729071537</c:v>
                </c:pt>
                <c:pt idx="383">
                  <c:v>4.7408992897006597</c:v>
                </c:pt>
                <c:pt idx="384">
                  <c:v>4.7535832064941657</c:v>
                </c:pt>
                <c:pt idx="385">
                  <c:v>4.7662671232876717</c:v>
                </c:pt>
                <c:pt idx="386">
                  <c:v>4.7789510400811768</c:v>
                </c:pt>
                <c:pt idx="387">
                  <c:v>4.7916349568746828</c:v>
                </c:pt>
                <c:pt idx="388">
                  <c:v>4.8043188736681888</c:v>
                </c:pt>
                <c:pt idx="389">
                  <c:v>4.8170027904616948</c:v>
                </c:pt>
                <c:pt idx="390">
                  <c:v>4.8296867072552008</c:v>
                </c:pt>
                <c:pt idx="391">
                  <c:v>4.8423706240487059</c:v>
                </c:pt>
                <c:pt idx="392">
                  <c:v>4.8550545408422119</c:v>
                </c:pt>
                <c:pt idx="393">
                  <c:v>4.8677384576357179</c:v>
                </c:pt>
                <c:pt idx="394">
                  <c:v>4.8804223744292239</c:v>
                </c:pt>
                <c:pt idx="395">
                  <c:v>4.8931062912227299</c:v>
                </c:pt>
                <c:pt idx="396">
                  <c:v>4.905790208016235</c:v>
                </c:pt>
                <c:pt idx="397">
                  <c:v>4.918474124809741</c:v>
                </c:pt>
                <c:pt idx="398">
                  <c:v>4.931158041603247</c:v>
                </c:pt>
                <c:pt idx="399">
                  <c:v>4.9315068493150687</c:v>
                </c:pt>
              </c:numCache>
            </c:numRef>
          </c:xVal>
          <c:yVal>
            <c:numRef>
              <c:f>'50kW_25y_hetero_922_CXA - Copy'!$M$2:$M$401</c:f>
              <c:numCache>
                <c:formatCode>General</c:formatCode>
                <c:ptCount val="400"/>
                <c:pt idx="0">
                  <c:v>9</c:v>
                </c:pt>
                <c:pt idx="1">
                  <c:v>9.0000099999999996</c:v>
                </c:pt>
                <c:pt idx="2">
                  <c:v>9.0000300000000006</c:v>
                </c:pt>
                <c:pt idx="3">
                  <c:v>9.0001899999999999</c:v>
                </c:pt>
                <c:pt idx="4">
                  <c:v>9.02027</c:v>
                </c:pt>
                <c:pt idx="5">
                  <c:v>10.1012</c:v>
                </c:pt>
                <c:pt idx="6">
                  <c:v>16.3537</c:v>
                </c:pt>
                <c:pt idx="7">
                  <c:v>21.584099999999999</c:v>
                </c:pt>
                <c:pt idx="8">
                  <c:v>23.026900000000001</c:v>
                </c:pt>
                <c:pt idx="9">
                  <c:v>24.006399999999999</c:v>
                </c:pt>
                <c:pt idx="10">
                  <c:v>24.757300000000001</c:v>
                </c:pt>
                <c:pt idx="11">
                  <c:v>24.962399999999999</c:v>
                </c:pt>
                <c:pt idx="12">
                  <c:v>25.0107</c:v>
                </c:pt>
                <c:pt idx="13">
                  <c:v>25.027799999999999</c:v>
                </c:pt>
                <c:pt idx="14">
                  <c:v>25.036200000000001</c:v>
                </c:pt>
                <c:pt idx="15">
                  <c:v>25.040700000000001</c:v>
                </c:pt>
                <c:pt idx="16">
                  <c:v>25.0441</c:v>
                </c:pt>
                <c:pt idx="17">
                  <c:v>25.046600000000002</c:v>
                </c:pt>
                <c:pt idx="18">
                  <c:v>25.0486</c:v>
                </c:pt>
                <c:pt idx="19">
                  <c:v>25.0503</c:v>
                </c:pt>
                <c:pt idx="20">
                  <c:v>25.0517</c:v>
                </c:pt>
                <c:pt idx="21">
                  <c:v>25.052800000000001</c:v>
                </c:pt>
                <c:pt idx="22">
                  <c:v>25.053699999999999</c:v>
                </c:pt>
                <c:pt idx="23">
                  <c:v>25.054500000000001</c:v>
                </c:pt>
                <c:pt idx="24">
                  <c:v>25.055199999999999</c:v>
                </c:pt>
                <c:pt idx="25">
                  <c:v>25.055800000000001</c:v>
                </c:pt>
                <c:pt idx="26">
                  <c:v>25.0562</c:v>
                </c:pt>
                <c:pt idx="27">
                  <c:v>25.0566</c:v>
                </c:pt>
                <c:pt idx="28">
                  <c:v>25.056999999999999</c:v>
                </c:pt>
                <c:pt idx="29">
                  <c:v>25.057200000000002</c:v>
                </c:pt>
                <c:pt idx="30">
                  <c:v>25.057500000000001</c:v>
                </c:pt>
                <c:pt idx="31">
                  <c:v>25.057700000000001</c:v>
                </c:pt>
                <c:pt idx="32">
                  <c:v>25.058</c:v>
                </c:pt>
                <c:pt idx="33">
                  <c:v>25.058199999999999</c:v>
                </c:pt>
                <c:pt idx="34">
                  <c:v>25.058399999999999</c:v>
                </c:pt>
                <c:pt idx="35">
                  <c:v>25.058499999999999</c:v>
                </c:pt>
                <c:pt idx="36">
                  <c:v>25.058700000000002</c:v>
                </c:pt>
                <c:pt idx="37">
                  <c:v>25.058800000000002</c:v>
                </c:pt>
                <c:pt idx="38">
                  <c:v>25.058900000000001</c:v>
                </c:pt>
                <c:pt idx="39">
                  <c:v>25.059000000000001</c:v>
                </c:pt>
                <c:pt idx="40">
                  <c:v>25.059100000000001</c:v>
                </c:pt>
                <c:pt idx="41">
                  <c:v>25.059200000000001</c:v>
                </c:pt>
                <c:pt idx="42">
                  <c:v>25.059200000000001</c:v>
                </c:pt>
                <c:pt idx="43">
                  <c:v>25.0593</c:v>
                </c:pt>
                <c:pt idx="44">
                  <c:v>25.0593</c:v>
                </c:pt>
                <c:pt idx="45">
                  <c:v>25.0593</c:v>
                </c:pt>
                <c:pt idx="46">
                  <c:v>25.0594</c:v>
                </c:pt>
                <c:pt idx="47">
                  <c:v>25.0594</c:v>
                </c:pt>
                <c:pt idx="48">
                  <c:v>25.0594</c:v>
                </c:pt>
                <c:pt idx="49">
                  <c:v>18.3613</c:v>
                </c:pt>
                <c:pt idx="50">
                  <c:v>16.576799999999999</c:v>
                </c:pt>
                <c:pt idx="51">
                  <c:v>15.7102</c:v>
                </c:pt>
                <c:pt idx="52">
                  <c:v>15.147</c:v>
                </c:pt>
                <c:pt idx="53">
                  <c:v>14.7295</c:v>
                </c:pt>
                <c:pt idx="54">
                  <c:v>14.3977</c:v>
                </c:pt>
                <c:pt idx="55">
                  <c:v>14.1228</c:v>
                </c:pt>
                <c:pt idx="56">
                  <c:v>13.8879</c:v>
                </c:pt>
                <c:pt idx="57">
                  <c:v>13.683199999999999</c:v>
                </c:pt>
                <c:pt idx="58">
                  <c:v>13.5016</c:v>
                </c:pt>
                <c:pt idx="59">
                  <c:v>13.3384</c:v>
                </c:pt>
                <c:pt idx="60">
                  <c:v>13.190300000000001</c:v>
                </c:pt>
                <c:pt idx="61">
                  <c:v>13.054399999999999</c:v>
                </c:pt>
                <c:pt idx="62">
                  <c:v>12.9293</c:v>
                </c:pt>
                <c:pt idx="63">
                  <c:v>12.8133</c:v>
                </c:pt>
                <c:pt idx="64">
                  <c:v>12.7051</c:v>
                </c:pt>
                <c:pt idx="65">
                  <c:v>12.603400000000001</c:v>
                </c:pt>
                <c:pt idx="66">
                  <c:v>12.507899999999999</c:v>
                </c:pt>
                <c:pt idx="67">
                  <c:v>12.4176</c:v>
                </c:pt>
                <c:pt idx="68">
                  <c:v>12.3322</c:v>
                </c:pt>
                <c:pt idx="69">
                  <c:v>12.2509</c:v>
                </c:pt>
                <c:pt idx="70">
                  <c:v>12.1736</c:v>
                </c:pt>
                <c:pt idx="71">
                  <c:v>12.0997</c:v>
                </c:pt>
                <c:pt idx="72">
                  <c:v>12.029199999999999</c:v>
                </c:pt>
                <c:pt idx="73">
                  <c:v>11.961399999999999</c:v>
                </c:pt>
                <c:pt idx="74">
                  <c:v>11.8965</c:v>
                </c:pt>
                <c:pt idx="75">
                  <c:v>11.8339</c:v>
                </c:pt>
                <c:pt idx="76">
                  <c:v>11.7735</c:v>
                </c:pt>
                <c:pt idx="77">
                  <c:v>11.7155</c:v>
                </c:pt>
                <c:pt idx="78">
                  <c:v>11.6593</c:v>
                </c:pt>
                <c:pt idx="79">
                  <c:v>11.605</c:v>
                </c:pt>
                <c:pt idx="80">
                  <c:v>11.5526</c:v>
                </c:pt>
                <c:pt idx="81">
                  <c:v>11.5016</c:v>
                </c:pt>
                <c:pt idx="82">
                  <c:v>11.4521</c:v>
                </c:pt>
                <c:pt idx="83">
                  <c:v>11.4041</c:v>
                </c:pt>
                <c:pt idx="84">
                  <c:v>11.3576</c:v>
                </c:pt>
                <c:pt idx="85">
                  <c:v>11.3123</c:v>
                </c:pt>
                <c:pt idx="86">
                  <c:v>11.2681</c:v>
                </c:pt>
                <c:pt idx="87">
                  <c:v>17.919499999999999</c:v>
                </c:pt>
                <c:pt idx="88">
                  <c:v>19.660900000000002</c:v>
                </c:pt>
                <c:pt idx="89">
                  <c:v>20.4863</c:v>
                </c:pt>
                <c:pt idx="90">
                  <c:v>21.009699999999999</c:v>
                </c:pt>
                <c:pt idx="91">
                  <c:v>21.388000000000002</c:v>
                </c:pt>
                <c:pt idx="92">
                  <c:v>21.6816</c:v>
                </c:pt>
                <c:pt idx="93">
                  <c:v>21.9193</c:v>
                </c:pt>
                <c:pt idx="94">
                  <c:v>22.1175</c:v>
                </c:pt>
                <c:pt idx="95">
                  <c:v>22.286799999999999</c:v>
                </c:pt>
                <c:pt idx="96">
                  <c:v>22.433399999999999</c:v>
                </c:pt>
                <c:pt idx="97">
                  <c:v>22.5625</c:v>
                </c:pt>
                <c:pt idx="98">
                  <c:v>22.677199999999999</c:v>
                </c:pt>
                <c:pt idx="99">
                  <c:v>22.78</c:v>
                </c:pt>
                <c:pt idx="100">
                  <c:v>22.873000000000001</c:v>
                </c:pt>
                <c:pt idx="101">
                  <c:v>22.9575</c:v>
                </c:pt>
                <c:pt idx="102">
                  <c:v>23.0349</c:v>
                </c:pt>
                <c:pt idx="103">
                  <c:v>23.105899999999998</c:v>
                </c:pt>
                <c:pt idx="104">
                  <c:v>23.171800000000001</c:v>
                </c:pt>
                <c:pt idx="105">
                  <c:v>23.232700000000001</c:v>
                </c:pt>
                <c:pt idx="106">
                  <c:v>23.289300000000001</c:v>
                </c:pt>
                <c:pt idx="107">
                  <c:v>23.342099999999999</c:v>
                </c:pt>
                <c:pt idx="108">
                  <c:v>23.3918</c:v>
                </c:pt>
                <c:pt idx="109">
                  <c:v>23.438199999999998</c:v>
                </c:pt>
                <c:pt idx="110">
                  <c:v>23.482099999999999</c:v>
                </c:pt>
                <c:pt idx="111">
                  <c:v>23.523199999999999</c:v>
                </c:pt>
                <c:pt idx="112">
                  <c:v>23.5623</c:v>
                </c:pt>
                <c:pt idx="113">
                  <c:v>23.5991</c:v>
                </c:pt>
                <c:pt idx="114">
                  <c:v>23.6342</c:v>
                </c:pt>
                <c:pt idx="115">
                  <c:v>23.667400000000001</c:v>
                </c:pt>
                <c:pt idx="116">
                  <c:v>23.699100000000001</c:v>
                </c:pt>
                <c:pt idx="117">
                  <c:v>23.729099999999999</c:v>
                </c:pt>
                <c:pt idx="118">
                  <c:v>23.757899999999999</c:v>
                </c:pt>
                <c:pt idx="119">
                  <c:v>23.7852</c:v>
                </c:pt>
                <c:pt idx="120">
                  <c:v>23.811499999999999</c:v>
                </c:pt>
                <c:pt idx="121">
                  <c:v>23.8368</c:v>
                </c:pt>
                <c:pt idx="122">
                  <c:v>23.860800000000001</c:v>
                </c:pt>
                <c:pt idx="123">
                  <c:v>23.884</c:v>
                </c:pt>
                <c:pt idx="124">
                  <c:v>23.906300000000002</c:v>
                </c:pt>
                <c:pt idx="125">
                  <c:v>23.927499999999998</c:v>
                </c:pt>
                <c:pt idx="126">
                  <c:v>17.253699999999998</c:v>
                </c:pt>
                <c:pt idx="127">
                  <c:v>15.4899</c:v>
                </c:pt>
                <c:pt idx="128">
                  <c:v>14.643000000000001</c:v>
                </c:pt>
                <c:pt idx="129">
                  <c:v>14.0982</c:v>
                </c:pt>
                <c:pt idx="130">
                  <c:v>13.698499999999999</c:v>
                </c:pt>
                <c:pt idx="131">
                  <c:v>13.383900000000001</c:v>
                </c:pt>
                <c:pt idx="132">
                  <c:v>13.1256</c:v>
                </c:pt>
                <c:pt idx="133">
                  <c:v>12.9071</c:v>
                </c:pt>
                <c:pt idx="134">
                  <c:v>12.717700000000001</c:v>
                </c:pt>
                <c:pt idx="135">
                  <c:v>12.551</c:v>
                </c:pt>
                <c:pt idx="136">
                  <c:v>12.402699999999999</c:v>
                </c:pt>
                <c:pt idx="137">
                  <c:v>12.268700000000001</c:v>
                </c:pt>
                <c:pt idx="138">
                  <c:v>12.1465</c:v>
                </c:pt>
                <c:pt idx="139">
                  <c:v>12.034599999999999</c:v>
                </c:pt>
                <c:pt idx="140">
                  <c:v>11.9315</c:v>
                </c:pt>
                <c:pt idx="141">
                  <c:v>11.835699999999999</c:v>
                </c:pt>
                <c:pt idx="142">
                  <c:v>11.7462</c:v>
                </c:pt>
                <c:pt idx="143">
                  <c:v>11.6625</c:v>
                </c:pt>
                <c:pt idx="144">
                  <c:v>11.5839</c:v>
                </c:pt>
                <c:pt idx="145">
                  <c:v>11.509399999999999</c:v>
                </c:pt>
                <c:pt idx="146">
                  <c:v>11.4392</c:v>
                </c:pt>
                <c:pt idx="147">
                  <c:v>11.372199999999999</c:v>
                </c:pt>
                <c:pt idx="148">
                  <c:v>11.3088</c:v>
                </c:pt>
                <c:pt idx="149">
                  <c:v>11.248100000000001</c:v>
                </c:pt>
                <c:pt idx="150">
                  <c:v>11.190200000000001</c:v>
                </c:pt>
                <c:pt idx="151">
                  <c:v>11.134600000000001</c:v>
                </c:pt>
                <c:pt idx="152">
                  <c:v>11.081200000000001</c:v>
                </c:pt>
                <c:pt idx="153">
                  <c:v>11.030200000000001</c:v>
                </c:pt>
                <c:pt idx="154">
                  <c:v>10.9808</c:v>
                </c:pt>
                <c:pt idx="155">
                  <c:v>10.9331</c:v>
                </c:pt>
                <c:pt idx="156">
                  <c:v>10.8874</c:v>
                </c:pt>
                <c:pt idx="157">
                  <c:v>10.843</c:v>
                </c:pt>
                <c:pt idx="158">
                  <c:v>10.8</c:v>
                </c:pt>
                <c:pt idx="159">
                  <c:v>10.758699999999999</c:v>
                </c:pt>
                <c:pt idx="160">
                  <c:v>10.718299999999999</c:v>
                </c:pt>
                <c:pt idx="161">
                  <c:v>10.6791</c:v>
                </c:pt>
                <c:pt idx="162">
                  <c:v>10.641</c:v>
                </c:pt>
                <c:pt idx="163">
                  <c:v>10.6043</c:v>
                </c:pt>
                <c:pt idx="164">
                  <c:v>10.568300000000001</c:v>
                </c:pt>
                <c:pt idx="165">
                  <c:v>17.227699999999999</c:v>
                </c:pt>
                <c:pt idx="166">
                  <c:v>18.9771</c:v>
                </c:pt>
                <c:pt idx="167">
                  <c:v>19.809799999999999</c:v>
                </c:pt>
                <c:pt idx="168">
                  <c:v>20.340599999999998</c:v>
                </c:pt>
                <c:pt idx="169">
                  <c:v>20.726299999999998</c:v>
                </c:pt>
                <c:pt idx="170">
                  <c:v>21.026800000000001</c:v>
                </c:pt>
                <c:pt idx="171">
                  <c:v>21.2713</c:v>
                </c:pt>
                <c:pt idx="172">
                  <c:v>21.476500000000001</c:v>
                </c:pt>
                <c:pt idx="173">
                  <c:v>21.652200000000001</c:v>
                </c:pt>
                <c:pt idx="174">
                  <c:v>21.805399999999999</c:v>
                </c:pt>
                <c:pt idx="175">
                  <c:v>21.9405</c:v>
                </c:pt>
                <c:pt idx="176">
                  <c:v>22.061299999999999</c:v>
                </c:pt>
                <c:pt idx="177">
                  <c:v>22.170200000000001</c:v>
                </c:pt>
                <c:pt idx="178">
                  <c:v>22.268999999999998</c:v>
                </c:pt>
                <c:pt idx="179">
                  <c:v>22.3596</c:v>
                </c:pt>
                <c:pt idx="180">
                  <c:v>22.442699999999999</c:v>
                </c:pt>
                <c:pt idx="181">
                  <c:v>22.519300000000001</c:v>
                </c:pt>
                <c:pt idx="182">
                  <c:v>22.590399999999999</c:v>
                </c:pt>
                <c:pt idx="183">
                  <c:v>22.6568</c:v>
                </c:pt>
                <c:pt idx="184">
                  <c:v>22.718699999999998</c:v>
                </c:pt>
                <c:pt idx="185">
                  <c:v>22.776599999999998</c:v>
                </c:pt>
                <c:pt idx="186">
                  <c:v>22.831399999999999</c:v>
                </c:pt>
                <c:pt idx="187">
                  <c:v>22.8827</c:v>
                </c:pt>
                <c:pt idx="188">
                  <c:v>22.9315</c:v>
                </c:pt>
                <c:pt idx="189">
                  <c:v>22.977399999999999</c:v>
                </c:pt>
                <c:pt idx="190">
                  <c:v>23.0212</c:v>
                </c:pt>
                <c:pt idx="191">
                  <c:v>23.0626</c:v>
                </c:pt>
                <c:pt idx="192">
                  <c:v>23.1022</c:v>
                </c:pt>
                <c:pt idx="193">
                  <c:v>23.139700000000001</c:v>
                </c:pt>
                <c:pt idx="194">
                  <c:v>23.175799999999999</c:v>
                </c:pt>
                <c:pt idx="195">
                  <c:v>23.2104</c:v>
                </c:pt>
                <c:pt idx="196">
                  <c:v>23.243200000000002</c:v>
                </c:pt>
                <c:pt idx="197">
                  <c:v>23.274899999999999</c:v>
                </c:pt>
                <c:pt idx="198">
                  <c:v>23.305099999999999</c:v>
                </c:pt>
                <c:pt idx="199">
                  <c:v>23.334399999999999</c:v>
                </c:pt>
                <c:pt idx="200">
                  <c:v>23.362500000000001</c:v>
                </c:pt>
                <c:pt idx="201">
                  <c:v>23.389399999999998</c:v>
                </c:pt>
                <c:pt idx="202">
                  <c:v>23.415500000000002</c:v>
                </c:pt>
                <c:pt idx="203">
                  <c:v>23.4407</c:v>
                </c:pt>
                <c:pt idx="204">
                  <c:v>16.770499999999998</c:v>
                </c:pt>
                <c:pt idx="205">
                  <c:v>15.010400000000001</c:v>
                </c:pt>
                <c:pt idx="206">
                  <c:v>14.1671</c:v>
                </c:pt>
                <c:pt idx="207">
                  <c:v>13.6258</c:v>
                </c:pt>
                <c:pt idx="208">
                  <c:v>13.2296</c:v>
                </c:pt>
                <c:pt idx="209">
                  <c:v>12.9185</c:v>
                </c:pt>
                <c:pt idx="210">
                  <c:v>12.663500000000001</c:v>
                </c:pt>
                <c:pt idx="211">
                  <c:v>12.4483</c:v>
                </c:pt>
                <c:pt idx="212">
                  <c:v>12.2622</c:v>
                </c:pt>
                <c:pt idx="213">
                  <c:v>12.0991</c:v>
                </c:pt>
                <c:pt idx="214">
                  <c:v>11.9537</c:v>
                </c:pt>
                <c:pt idx="215">
                  <c:v>11.822800000000001</c:v>
                </c:pt>
                <c:pt idx="216">
                  <c:v>11.704000000000001</c:v>
                </c:pt>
                <c:pt idx="217">
                  <c:v>11.5953</c:v>
                </c:pt>
                <c:pt idx="218">
                  <c:v>11.4948</c:v>
                </c:pt>
                <c:pt idx="219">
                  <c:v>11.401999999999999</c:v>
                </c:pt>
                <c:pt idx="220">
                  <c:v>11.3156</c:v>
                </c:pt>
                <c:pt idx="221">
                  <c:v>11.2346</c:v>
                </c:pt>
                <c:pt idx="222">
                  <c:v>11.158799999999999</c:v>
                </c:pt>
                <c:pt idx="223">
                  <c:v>11.087400000000001</c:v>
                </c:pt>
                <c:pt idx="224">
                  <c:v>11.0197</c:v>
                </c:pt>
                <c:pt idx="225">
                  <c:v>10.9558</c:v>
                </c:pt>
                <c:pt idx="226">
                  <c:v>10.8948</c:v>
                </c:pt>
                <c:pt idx="227">
                  <c:v>10.837</c:v>
                </c:pt>
                <c:pt idx="228">
                  <c:v>10.781599999999999</c:v>
                </c:pt>
                <c:pt idx="229">
                  <c:v>10.7285</c:v>
                </c:pt>
                <c:pt idx="230">
                  <c:v>10.677899999999999</c:v>
                </c:pt>
                <c:pt idx="231">
                  <c:v>10.629200000000001</c:v>
                </c:pt>
                <c:pt idx="232">
                  <c:v>10.582599999999999</c:v>
                </c:pt>
                <c:pt idx="233">
                  <c:v>10.5374</c:v>
                </c:pt>
                <c:pt idx="234">
                  <c:v>10.4939</c:v>
                </c:pt>
                <c:pt idx="235">
                  <c:v>10.452199999999999</c:v>
                </c:pt>
                <c:pt idx="236">
                  <c:v>10.4116</c:v>
                </c:pt>
                <c:pt idx="237">
                  <c:v>10.372299999999999</c:v>
                </c:pt>
                <c:pt idx="238">
                  <c:v>10.334199999999999</c:v>
                </c:pt>
                <c:pt idx="239">
                  <c:v>10.297599999999999</c:v>
                </c:pt>
                <c:pt idx="240">
                  <c:v>10.261799999999999</c:v>
                </c:pt>
                <c:pt idx="241">
                  <c:v>10.227</c:v>
                </c:pt>
                <c:pt idx="242">
                  <c:v>10.1935</c:v>
                </c:pt>
                <c:pt idx="243">
                  <c:v>16.8553</c:v>
                </c:pt>
                <c:pt idx="244">
                  <c:v>18.6067</c:v>
                </c:pt>
                <c:pt idx="245">
                  <c:v>19.441400000000002</c:v>
                </c:pt>
                <c:pt idx="246">
                  <c:v>19.974299999999999</c:v>
                </c:pt>
                <c:pt idx="247">
                  <c:v>20.362100000000002</c:v>
                </c:pt>
                <c:pt idx="248">
                  <c:v>20.6646</c:v>
                </c:pt>
                <c:pt idx="249">
                  <c:v>20.911200000000001</c:v>
                </c:pt>
                <c:pt idx="250">
                  <c:v>21.118500000000001</c:v>
                </c:pt>
                <c:pt idx="251">
                  <c:v>21.296099999999999</c:v>
                </c:pt>
                <c:pt idx="252">
                  <c:v>21.4513</c:v>
                </c:pt>
                <c:pt idx="253">
                  <c:v>21.5886</c:v>
                </c:pt>
                <c:pt idx="254">
                  <c:v>21.711400000000001</c:v>
                </c:pt>
                <c:pt idx="255">
                  <c:v>21.822199999999999</c:v>
                </c:pt>
                <c:pt idx="256">
                  <c:v>21.922999999999998</c:v>
                </c:pt>
                <c:pt idx="257">
                  <c:v>22.0152</c:v>
                </c:pt>
                <c:pt idx="258">
                  <c:v>22.1</c:v>
                </c:pt>
                <c:pt idx="259">
                  <c:v>22.1785</c:v>
                </c:pt>
                <c:pt idx="260">
                  <c:v>22.2516</c:v>
                </c:pt>
                <c:pt idx="261">
                  <c:v>22.319600000000001</c:v>
                </c:pt>
                <c:pt idx="262">
                  <c:v>22.383199999999999</c:v>
                </c:pt>
                <c:pt idx="263">
                  <c:v>22.443200000000001</c:v>
                </c:pt>
                <c:pt idx="264">
                  <c:v>22.499400000000001</c:v>
                </c:pt>
                <c:pt idx="265">
                  <c:v>22.552700000000002</c:v>
                </c:pt>
                <c:pt idx="266">
                  <c:v>22.602900000000002</c:v>
                </c:pt>
                <c:pt idx="267">
                  <c:v>22.6508</c:v>
                </c:pt>
                <c:pt idx="268">
                  <c:v>22.696000000000002</c:v>
                </c:pt>
                <c:pt idx="269">
                  <c:v>22.7392</c:v>
                </c:pt>
                <c:pt idx="270">
                  <c:v>22.7803</c:v>
                </c:pt>
                <c:pt idx="271">
                  <c:v>22.819700000000001</c:v>
                </c:pt>
                <c:pt idx="272">
                  <c:v>22.857099999999999</c:v>
                </c:pt>
                <c:pt idx="273">
                  <c:v>22.8932</c:v>
                </c:pt>
                <c:pt idx="274">
                  <c:v>22.927900000000001</c:v>
                </c:pt>
                <c:pt idx="275">
                  <c:v>22.960899999999999</c:v>
                </c:pt>
                <c:pt idx="276">
                  <c:v>22.992899999999999</c:v>
                </c:pt>
                <c:pt idx="277">
                  <c:v>23.023700000000002</c:v>
                </c:pt>
                <c:pt idx="278">
                  <c:v>23.053100000000001</c:v>
                </c:pt>
                <c:pt idx="279">
                  <c:v>23.081600000000002</c:v>
                </c:pt>
                <c:pt idx="280">
                  <c:v>23.109300000000001</c:v>
                </c:pt>
                <c:pt idx="281">
                  <c:v>23.1357</c:v>
                </c:pt>
                <c:pt idx="282">
                  <c:v>16.466999999999999</c:v>
                </c:pt>
                <c:pt idx="283">
                  <c:v>14.708299999999999</c:v>
                </c:pt>
                <c:pt idx="284">
                  <c:v>13.8665</c:v>
                </c:pt>
                <c:pt idx="285">
                  <c:v>13.326599999999999</c:v>
                </c:pt>
                <c:pt idx="286">
                  <c:v>12.931800000000001</c:v>
                </c:pt>
                <c:pt idx="287">
                  <c:v>12.622</c:v>
                </c:pt>
                <c:pt idx="288">
                  <c:v>12.368499999999999</c:v>
                </c:pt>
                <c:pt idx="289">
                  <c:v>12.1546</c:v>
                </c:pt>
                <c:pt idx="290">
                  <c:v>11.969900000000001</c:v>
                </c:pt>
                <c:pt idx="291">
                  <c:v>11.808</c:v>
                </c:pt>
                <c:pt idx="292">
                  <c:v>11.664</c:v>
                </c:pt>
                <c:pt idx="293">
                  <c:v>11.5344</c:v>
                </c:pt>
                <c:pt idx="294">
                  <c:v>11.4169</c:v>
                </c:pt>
                <c:pt idx="295">
                  <c:v>11.3094</c:v>
                </c:pt>
                <c:pt idx="296">
                  <c:v>11.2103</c:v>
                </c:pt>
                <c:pt idx="297">
                  <c:v>11.1187</c:v>
                </c:pt>
                <c:pt idx="298">
                  <c:v>11.0336</c:v>
                </c:pt>
                <c:pt idx="299">
                  <c:v>10.9541</c:v>
                </c:pt>
                <c:pt idx="300">
                  <c:v>10.879300000000001</c:v>
                </c:pt>
                <c:pt idx="301">
                  <c:v>10.809100000000001</c:v>
                </c:pt>
                <c:pt idx="302">
                  <c:v>10.742599999999999</c:v>
                </c:pt>
                <c:pt idx="303">
                  <c:v>10.6798</c:v>
                </c:pt>
                <c:pt idx="304">
                  <c:v>10.620100000000001</c:v>
                </c:pt>
                <c:pt idx="305">
                  <c:v>10.5634</c:v>
                </c:pt>
                <c:pt idx="306">
                  <c:v>10.5091</c:v>
                </c:pt>
                <c:pt idx="307">
                  <c:v>10.4575</c:v>
                </c:pt>
                <c:pt idx="308">
                  <c:v>10.4079</c:v>
                </c:pt>
                <c:pt idx="309">
                  <c:v>10.360200000000001</c:v>
                </c:pt>
                <c:pt idx="310">
                  <c:v>10.3147</c:v>
                </c:pt>
                <c:pt idx="311">
                  <c:v>10.2707</c:v>
                </c:pt>
                <c:pt idx="312">
                  <c:v>10.228300000000001</c:v>
                </c:pt>
                <c:pt idx="313">
                  <c:v>10.1876</c:v>
                </c:pt>
                <c:pt idx="314">
                  <c:v>10.148099999999999</c:v>
                </c:pt>
                <c:pt idx="315">
                  <c:v>10.1099</c:v>
                </c:pt>
                <c:pt idx="316">
                  <c:v>10.0732</c:v>
                </c:pt>
                <c:pt idx="317">
                  <c:v>10.0374</c:v>
                </c:pt>
                <c:pt idx="318">
                  <c:v>10.002599999999999</c:v>
                </c:pt>
                <c:pt idx="319">
                  <c:v>9.9691899999999993</c:v>
                </c:pt>
                <c:pt idx="320">
                  <c:v>9.9364799999999995</c:v>
                </c:pt>
                <c:pt idx="321">
                  <c:v>16.599299999999999</c:v>
                </c:pt>
                <c:pt idx="322">
                  <c:v>18.351800000000001</c:v>
                </c:pt>
                <c:pt idx="323">
                  <c:v>19.1875</c:v>
                </c:pt>
                <c:pt idx="324">
                  <c:v>19.721399999999999</c:v>
                </c:pt>
                <c:pt idx="325">
                  <c:v>20.110199999999999</c:v>
                </c:pt>
                <c:pt idx="326">
                  <c:v>20.413699999999999</c:v>
                </c:pt>
                <c:pt idx="327">
                  <c:v>20.661300000000001</c:v>
                </c:pt>
                <c:pt idx="328">
                  <c:v>20.869499999999999</c:v>
                </c:pt>
                <c:pt idx="329">
                  <c:v>21.048100000000002</c:v>
                </c:pt>
                <c:pt idx="330">
                  <c:v>21.2043</c:v>
                </c:pt>
                <c:pt idx="331">
                  <c:v>21.342600000000001</c:v>
                </c:pt>
                <c:pt idx="332">
                  <c:v>21.4663</c:v>
                </c:pt>
                <c:pt idx="333">
                  <c:v>21.578099999999999</c:v>
                </c:pt>
                <c:pt idx="334">
                  <c:v>21.6797</c:v>
                </c:pt>
                <c:pt idx="335">
                  <c:v>21.7728</c:v>
                </c:pt>
                <c:pt idx="336">
                  <c:v>21.858599999999999</c:v>
                </c:pt>
                <c:pt idx="337">
                  <c:v>21.937899999999999</c:v>
                </c:pt>
                <c:pt idx="338">
                  <c:v>22.012</c:v>
                </c:pt>
                <c:pt idx="339">
                  <c:v>22.0809</c:v>
                </c:pt>
                <c:pt idx="340">
                  <c:v>22.145399999999999</c:v>
                </c:pt>
                <c:pt idx="341">
                  <c:v>22.206199999999999</c:v>
                </c:pt>
                <c:pt idx="342">
                  <c:v>22.263300000000001</c:v>
                </c:pt>
                <c:pt idx="343">
                  <c:v>22.317499999999999</c:v>
                </c:pt>
                <c:pt idx="344">
                  <c:v>22.368600000000001</c:v>
                </c:pt>
                <c:pt idx="345">
                  <c:v>22.417300000000001</c:v>
                </c:pt>
                <c:pt idx="346">
                  <c:v>22.4633</c:v>
                </c:pt>
                <c:pt idx="347">
                  <c:v>22.507400000000001</c:v>
                </c:pt>
                <c:pt idx="348">
                  <c:v>22.549299999999999</c:v>
                </c:pt>
                <c:pt idx="349">
                  <c:v>22.589500000000001</c:v>
                </c:pt>
                <c:pt idx="350">
                  <c:v>22.6281</c:v>
                </c:pt>
                <c:pt idx="351">
                  <c:v>22.6648</c:v>
                </c:pt>
                <c:pt idx="352">
                  <c:v>22.700199999999999</c:v>
                </c:pt>
                <c:pt idx="353">
                  <c:v>22.734100000000002</c:v>
                </c:pt>
                <c:pt idx="354">
                  <c:v>22.7668</c:v>
                </c:pt>
                <c:pt idx="355">
                  <c:v>22.798400000000001</c:v>
                </c:pt>
                <c:pt idx="356">
                  <c:v>22.828600000000002</c:v>
                </c:pt>
                <c:pt idx="357">
                  <c:v>22.857900000000001</c:v>
                </c:pt>
                <c:pt idx="358">
                  <c:v>22.886399999999998</c:v>
                </c:pt>
                <c:pt idx="359">
                  <c:v>22.913499999999999</c:v>
                </c:pt>
                <c:pt idx="360">
                  <c:v>16.245699999999999</c:v>
                </c:pt>
                <c:pt idx="361">
                  <c:v>14.4878</c:v>
                </c:pt>
                <c:pt idx="362">
                  <c:v>13.646699999999999</c:v>
                </c:pt>
                <c:pt idx="363">
                  <c:v>13.1076</c:v>
                </c:pt>
                <c:pt idx="364">
                  <c:v>12.7135</c:v>
                </c:pt>
                <c:pt idx="365">
                  <c:v>12.4046</c:v>
                </c:pt>
                <c:pt idx="366">
                  <c:v>12.1517</c:v>
                </c:pt>
                <c:pt idx="367">
                  <c:v>11.938599999999999</c:v>
                </c:pt>
                <c:pt idx="368">
                  <c:v>11.7546</c:v>
                </c:pt>
                <c:pt idx="369">
                  <c:v>11.593500000000001</c:v>
                </c:pt>
                <c:pt idx="370">
                  <c:v>11.450100000000001</c:v>
                </c:pt>
                <c:pt idx="371">
                  <c:v>11.321300000000001</c:v>
                </c:pt>
                <c:pt idx="372">
                  <c:v>11.2044</c:v>
                </c:pt>
                <c:pt idx="373">
                  <c:v>11.0977</c:v>
                </c:pt>
                <c:pt idx="374">
                  <c:v>10.999499999999999</c:v>
                </c:pt>
                <c:pt idx="375">
                  <c:v>10.9085</c:v>
                </c:pt>
                <c:pt idx="376">
                  <c:v>10.824</c:v>
                </c:pt>
                <c:pt idx="377">
                  <c:v>10.745200000000001</c:v>
                </c:pt>
                <c:pt idx="378">
                  <c:v>10.670999999999999</c:v>
                </c:pt>
                <c:pt idx="379">
                  <c:v>10.6015</c:v>
                </c:pt>
                <c:pt idx="380">
                  <c:v>10.5357</c:v>
                </c:pt>
                <c:pt idx="381">
                  <c:v>10.473599999999999</c:v>
                </c:pt>
                <c:pt idx="382">
                  <c:v>10.4145</c:v>
                </c:pt>
                <c:pt idx="383">
                  <c:v>10.358499999999999</c:v>
                </c:pt>
                <c:pt idx="384">
                  <c:v>10.3049</c:v>
                </c:pt>
                <c:pt idx="385">
                  <c:v>10.2539</c:v>
                </c:pt>
                <c:pt idx="386">
                  <c:v>10.2049</c:v>
                </c:pt>
                <c:pt idx="387">
                  <c:v>10.1579</c:v>
                </c:pt>
                <c:pt idx="388">
                  <c:v>10.113</c:v>
                </c:pt>
                <c:pt idx="389">
                  <c:v>10.069699999999999</c:v>
                </c:pt>
                <c:pt idx="390">
                  <c:v>10.0282</c:v>
                </c:pt>
                <c:pt idx="391">
                  <c:v>9.9879099999999994</c:v>
                </c:pt>
                <c:pt idx="392">
                  <c:v>9.9490099999999995</c:v>
                </c:pt>
                <c:pt idx="393">
                  <c:v>9.9116900000000001</c:v>
                </c:pt>
                <c:pt idx="394">
                  <c:v>9.8753700000000002</c:v>
                </c:pt>
                <c:pt idx="395">
                  <c:v>9.8401499999999995</c:v>
                </c:pt>
                <c:pt idx="396">
                  <c:v>9.8059899999999995</c:v>
                </c:pt>
                <c:pt idx="397">
                  <c:v>9.7731200000000005</c:v>
                </c:pt>
                <c:pt idx="398">
                  <c:v>9.7409999999999997</c:v>
                </c:pt>
                <c:pt idx="399">
                  <c:v>9.7399299999999993</c:v>
                </c:pt>
              </c:numCache>
            </c:numRef>
          </c:yVal>
          <c:smooth val="0"/>
          <c:extLst>
            <c:ext xmlns:c16="http://schemas.microsoft.com/office/drawing/2014/chart" uri="{C3380CC4-5D6E-409C-BE32-E72D297353CC}">
              <c16:uniqueId val="{00000003-39BD-499F-B388-056B583CA48F}"/>
            </c:ext>
          </c:extLst>
        </c:ser>
        <c:dLbls>
          <c:showLegendKey val="0"/>
          <c:showVal val="0"/>
          <c:showCatName val="0"/>
          <c:showSerName val="0"/>
          <c:showPercent val="0"/>
          <c:showBubbleSize val="0"/>
        </c:dLbls>
        <c:axId val="162989184"/>
        <c:axId val="162991104"/>
      </c:scatterChart>
      <c:valAx>
        <c:axId val="162989184"/>
        <c:scaling>
          <c:orientation val="minMax"/>
          <c:max val="5"/>
          <c:min val="0"/>
        </c:scaling>
        <c:delete val="0"/>
        <c:axPos val="b"/>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1400" baseline="0"/>
                  <a:t>Time [years]</a:t>
                </a:r>
              </a:p>
            </c:rich>
          </c:tx>
          <c:layout>
            <c:manualLayout>
              <c:xMode val="edge"/>
              <c:yMode val="edge"/>
              <c:x val="0.37705777272137558"/>
              <c:y val="0.75581010774299417"/>
            </c:manualLayout>
          </c:layout>
          <c:overlay val="0"/>
          <c:spPr>
            <a:noFill/>
            <a:ln>
              <a:noFill/>
            </a:ln>
            <a:effectLst/>
          </c:spPr>
        </c:title>
        <c:numFmt formatCode="General" sourceLinked="1"/>
        <c:majorTickMark val="in"/>
        <c:minorTickMark val="none"/>
        <c:tickLblPos val="low"/>
        <c:spPr>
          <a:noFill/>
          <a:ln w="19050" cap="flat" cmpd="sng" algn="ctr">
            <a:solidFill>
              <a:sysClr val="windowText" lastClr="000000"/>
            </a:solidFill>
            <a:round/>
          </a:ln>
          <a:effectLst/>
        </c:spPr>
        <c:txPr>
          <a:bodyPr rot="-60000000" spcFirstLastPara="1" vertOverflow="ellipsis" vert="horz" wrap="square" anchor="t" anchorCtr="0"/>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2991104"/>
        <c:crossesAt val="-25"/>
        <c:crossBetween val="midCat"/>
        <c:majorUnit val="0.5"/>
        <c:minorUnit val="0.2"/>
      </c:valAx>
      <c:valAx>
        <c:axId val="162991104"/>
        <c:scaling>
          <c:orientation val="minMax"/>
        </c:scaling>
        <c:delete val="0"/>
        <c:axPos val="l"/>
        <c:title>
          <c:tx>
            <c:rich>
              <a:bodyPr rot="-54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GB" sz="1400" baseline="0"/>
                  <a:t>Temperature [°C]</a:t>
                </a:r>
              </a:p>
            </c:rich>
          </c:tx>
          <c:layout>
            <c:manualLayout>
              <c:xMode val="edge"/>
              <c:yMode val="edge"/>
              <c:x val="3.5457390180439106E-2"/>
              <c:y val="0.20746919516739798"/>
            </c:manualLayout>
          </c:layout>
          <c:overlay val="0"/>
          <c:spPr>
            <a:noFill/>
            <a:ln>
              <a:noFill/>
            </a:ln>
            <a:effectLst/>
          </c:spPr>
        </c:title>
        <c:numFmt formatCode="General" sourceLinked="1"/>
        <c:majorTickMark val="in"/>
        <c:minorTickMark val="none"/>
        <c:tickLblPos val="nextTo"/>
        <c:spPr>
          <a:noFill/>
          <a:ln w="19050" cap="flat" cmpd="sng" algn="ctr">
            <a:solidFill>
              <a:sysClr val="windowText" lastClr="000000"/>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162989184"/>
        <c:crossesAt val="-25"/>
        <c:crossBetween val="midCat"/>
        <c:majorUnit val="5"/>
        <c:minorUnit val="1"/>
      </c:valAx>
      <c:spPr>
        <a:noFill/>
        <a:ln w="19050">
          <a:solidFill>
            <a:sysClr val="windowText" lastClr="000000"/>
          </a:solidFill>
        </a:ln>
        <a:effectLst/>
      </c:spPr>
    </c:plotArea>
    <c:legend>
      <c:legendPos val="r"/>
      <c:layout>
        <c:manualLayout>
          <c:xMode val="edge"/>
          <c:yMode val="edge"/>
          <c:x val="5.8708022713890799E-2"/>
          <c:y val="0.83830384287586024"/>
          <c:w val="0.85356805684460546"/>
          <c:h val="9.5382697518222162E-2"/>
        </c:manualLayout>
      </c:layout>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2000" b="0">
          <a:solidFill>
            <a:sysClr val="windowText" lastClr="000000"/>
          </a:solidFill>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DE0674-37EE-4B79-B902-B960E0EF582F}" type="doc">
      <dgm:prSet loTypeId="urn:microsoft.com/office/officeart/2009/layout/CircleArrowProcess" loCatId="cycle" qsTypeId="urn:microsoft.com/office/officeart/2005/8/quickstyle/simple1" qsCatId="simple" csTypeId="urn:microsoft.com/office/officeart/2005/8/colors/colorful4" csCatId="colorful" phldr="1"/>
      <dgm:spPr/>
      <dgm:t>
        <a:bodyPr/>
        <a:lstStyle/>
        <a:p>
          <a:endParaRPr lang="en-GB"/>
        </a:p>
      </dgm:t>
    </dgm:pt>
    <dgm:pt modelId="{8669FE79-99C9-400E-BCE0-BF84AAE21FB8}">
      <dgm:prSet phldrT="[Text]" custT="1"/>
      <dgm:spPr/>
      <dgm:t>
        <a:bodyPr/>
        <a:lstStyle/>
        <a:p>
          <a:r>
            <a:rPr lang="en-US" sz="2400" dirty="0"/>
            <a:t>Building demand now</a:t>
          </a:r>
          <a:endParaRPr lang="en-GB" sz="2400" dirty="0"/>
        </a:p>
      </dgm:t>
    </dgm:pt>
    <dgm:pt modelId="{1AE715A9-CB5E-4C1A-9988-4864E66ED150}" type="parTrans" cxnId="{807E3D2A-BCC4-489A-A44E-F9068E4F23B8}">
      <dgm:prSet/>
      <dgm:spPr/>
      <dgm:t>
        <a:bodyPr/>
        <a:lstStyle/>
        <a:p>
          <a:endParaRPr lang="en-GB" sz="2000"/>
        </a:p>
      </dgm:t>
    </dgm:pt>
    <dgm:pt modelId="{6A291650-8332-4A63-BEED-C0E4391E290B}" type="sibTrans" cxnId="{807E3D2A-BCC4-489A-A44E-F9068E4F23B8}">
      <dgm:prSet/>
      <dgm:spPr/>
      <dgm:t>
        <a:bodyPr/>
        <a:lstStyle/>
        <a:p>
          <a:endParaRPr lang="en-GB" sz="2000"/>
        </a:p>
      </dgm:t>
    </dgm:pt>
    <dgm:pt modelId="{B7EFEAB8-CD5B-4CF0-91AC-93570EF52F71}">
      <dgm:prSet phldrT="[Text]" custT="1"/>
      <dgm:spPr/>
      <dgm:t>
        <a:bodyPr/>
        <a:lstStyle/>
        <a:p>
          <a:r>
            <a:rPr lang="en-US" sz="2400" dirty="0"/>
            <a:t>Building demand in the future</a:t>
          </a:r>
          <a:endParaRPr lang="en-GB" sz="2400" dirty="0"/>
        </a:p>
      </dgm:t>
    </dgm:pt>
    <dgm:pt modelId="{A12C87E6-C574-4875-8E84-8A4CA7894BC4}" type="parTrans" cxnId="{00CC8C3B-B551-4DD7-92E3-9A8F723BCB46}">
      <dgm:prSet/>
      <dgm:spPr/>
      <dgm:t>
        <a:bodyPr/>
        <a:lstStyle/>
        <a:p>
          <a:endParaRPr lang="en-GB" sz="2000"/>
        </a:p>
      </dgm:t>
    </dgm:pt>
    <dgm:pt modelId="{C898370B-D1DD-4AA3-9703-5F325F4DA1EA}" type="sibTrans" cxnId="{00CC8C3B-B551-4DD7-92E3-9A8F723BCB46}">
      <dgm:prSet/>
      <dgm:spPr/>
      <dgm:t>
        <a:bodyPr/>
        <a:lstStyle/>
        <a:p>
          <a:endParaRPr lang="en-GB" sz="2000"/>
        </a:p>
      </dgm:t>
    </dgm:pt>
    <dgm:pt modelId="{BC73ADA7-9683-47B1-B59B-B1B6D3C1A6EF}">
      <dgm:prSet phldrT="[Text]" custT="1"/>
      <dgm:spPr/>
      <dgm:t>
        <a:bodyPr/>
        <a:lstStyle/>
        <a:p>
          <a:r>
            <a:rPr lang="en-US" sz="2400" dirty="0"/>
            <a:t>Borehole </a:t>
          </a:r>
          <a:r>
            <a:rPr lang="en-US" sz="2400" dirty="0" err="1"/>
            <a:t>behaviour</a:t>
          </a:r>
          <a:r>
            <a:rPr lang="en-US" sz="2400" dirty="0"/>
            <a:t> under dynamic load</a:t>
          </a:r>
          <a:endParaRPr lang="en-GB" sz="2400" dirty="0"/>
        </a:p>
      </dgm:t>
    </dgm:pt>
    <dgm:pt modelId="{980D266C-2FF8-4AE9-AF3F-3017F0F29D7D}" type="parTrans" cxnId="{967E6E7B-9FFB-4913-876D-8C2DD96A75C9}">
      <dgm:prSet/>
      <dgm:spPr/>
      <dgm:t>
        <a:bodyPr/>
        <a:lstStyle/>
        <a:p>
          <a:endParaRPr lang="en-GB" sz="2000"/>
        </a:p>
      </dgm:t>
    </dgm:pt>
    <dgm:pt modelId="{6E4B06E1-9D1C-4059-86A1-85444C87680B}" type="sibTrans" cxnId="{967E6E7B-9FFB-4913-876D-8C2DD96A75C9}">
      <dgm:prSet/>
      <dgm:spPr/>
      <dgm:t>
        <a:bodyPr/>
        <a:lstStyle/>
        <a:p>
          <a:endParaRPr lang="en-GB" sz="2000"/>
        </a:p>
      </dgm:t>
    </dgm:pt>
    <dgm:pt modelId="{702EB06E-DD0F-412A-B303-6380A0B7BD45}">
      <dgm:prSet phldrT="[Text]" custT="1"/>
      <dgm:spPr/>
      <dgm:t>
        <a:bodyPr/>
        <a:lstStyle/>
        <a:p>
          <a:r>
            <a:rPr lang="en-US" sz="2400" dirty="0"/>
            <a:t>Add components to better model building-borehole</a:t>
          </a:r>
          <a:endParaRPr lang="en-GB" sz="2400" dirty="0"/>
        </a:p>
      </dgm:t>
    </dgm:pt>
    <dgm:pt modelId="{B2A8380E-453A-4E91-A047-E3AB01A6EB0B}" type="parTrans" cxnId="{2F541CA9-F7DC-4A43-9AB1-3C233728CFAC}">
      <dgm:prSet/>
      <dgm:spPr/>
      <dgm:t>
        <a:bodyPr/>
        <a:lstStyle/>
        <a:p>
          <a:endParaRPr lang="en-GB" sz="2000"/>
        </a:p>
      </dgm:t>
    </dgm:pt>
    <dgm:pt modelId="{30AE5D6F-AFBC-4F04-8A58-8123E1A9828B}" type="sibTrans" cxnId="{2F541CA9-F7DC-4A43-9AB1-3C233728CFAC}">
      <dgm:prSet/>
      <dgm:spPr/>
      <dgm:t>
        <a:bodyPr/>
        <a:lstStyle/>
        <a:p>
          <a:endParaRPr lang="en-GB" sz="2000"/>
        </a:p>
      </dgm:t>
    </dgm:pt>
    <dgm:pt modelId="{63E35129-2E97-445B-B18A-F64E56D6B24D}" type="pres">
      <dgm:prSet presAssocID="{AADE0674-37EE-4B79-B902-B960E0EF582F}" presName="Name0" presStyleCnt="0">
        <dgm:presLayoutVars>
          <dgm:chMax val="7"/>
          <dgm:chPref val="7"/>
          <dgm:dir/>
          <dgm:animLvl val="lvl"/>
        </dgm:presLayoutVars>
      </dgm:prSet>
      <dgm:spPr/>
    </dgm:pt>
    <dgm:pt modelId="{11B525D7-B89F-447B-8964-DB0C712FB838}" type="pres">
      <dgm:prSet presAssocID="{8669FE79-99C9-400E-BCE0-BF84AAE21FB8}" presName="Accent1" presStyleCnt="0"/>
      <dgm:spPr/>
    </dgm:pt>
    <dgm:pt modelId="{A1AE32BC-4CD8-47A8-AAA8-7DBF85D14884}" type="pres">
      <dgm:prSet presAssocID="{8669FE79-99C9-400E-BCE0-BF84AAE21FB8}" presName="Accent" presStyleLbl="node1" presStyleIdx="0" presStyleCnt="4" custAng="18193461" custScaleX="165887" custScaleY="167300" custLinFactX="-92773" custLinFactNeighborX="-100000" custLinFactNeighborY="56789"/>
      <dgm:spPr/>
    </dgm:pt>
    <dgm:pt modelId="{6B79418D-0E8D-40DD-A48D-0DA104F69F9C}" type="pres">
      <dgm:prSet presAssocID="{8669FE79-99C9-400E-BCE0-BF84AAE21FB8}" presName="Parent1" presStyleLbl="revTx" presStyleIdx="0" presStyleCnt="4" custScaleX="164621" custScaleY="183175" custLinFactX="-154365" custLinFactY="78811" custLinFactNeighborX="-200000" custLinFactNeighborY="100000">
        <dgm:presLayoutVars>
          <dgm:chMax val="1"/>
          <dgm:chPref val="1"/>
          <dgm:bulletEnabled val="1"/>
        </dgm:presLayoutVars>
      </dgm:prSet>
      <dgm:spPr/>
    </dgm:pt>
    <dgm:pt modelId="{70EDC094-50D3-45BF-9109-F791BB109532}" type="pres">
      <dgm:prSet presAssocID="{B7EFEAB8-CD5B-4CF0-91AC-93570EF52F71}" presName="Accent2" presStyleCnt="0"/>
      <dgm:spPr/>
    </dgm:pt>
    <dgm:pt modelId="{3121A874-2F78-421E-AC43-011938E81119}" type="pres">
      <dgm:prSet presAssocID="{B7EFEAB8-CD5B-4CF0-91AC-93570EF52F71}" presName="Accent" presStyleLbl="node1" presStyleIdx="1" presStyleCnt="4" custAng="14181134" custScaleX="180640" custScaleY="180985" custLinFactNeighborX="-46276" custLinFactNeighborY="69962"/>
      <dgm:spPr/>
    </dgm:pt>
    <dgm:pt modelId="{33E34D23-F268-48AE-894C-00EF360A37E3}" type="pres">
      <dgm:prSet presAssocID="{B7EFEAB8-CD5B-4CF0-91AC-93570EF52F71}" presName="Parent2" presStyleLbl="revTx" presStyleIdx="1" presStyleCnt="4" custScaleX="169426" custScaleY="241243" custLinFactY="100000" custLinFactNeighborX="-74364" custLinFactNeighborY="154734">
        <dgm:presLayoutVars>
          <dgm:chMax val="1"/>
          <dgm:chPref val="1"/>
          <dgm:bulletEnabled val="1"/>
        </dgm:presLayoutVars>
      </dgm:prSet>
      <dgm:spPr/>
    </dgm:pt>
    <dgm:pt modelId="{BBE69C3B-5E42-4730-84D6-B6D5CCCC5D9A}" type="pres">
      <dgm:prSet presAssocID="{BC73ADA7-9683-47B1-B59B-B1B6D3C1A6EF}" presName="Accent3" presStyleCnt="0"/>
      <dgm:spPr/>
    </dgm:pt>
    <dgm:pt modelId="{0140AE26-3CC5-4131-8104-635DD2CD4233}" type="pres">
      <dgm:prSet presAssocID="{BC73ADA7-9683-47B1-B59B-B1B6D3C1A6EF}" presName="Accent" presStyleLbl="node1" presStyleIdx="2" presStyleCnt="4" custAng="16200000" custScaleX="190316" custScaleY="198364" custLinFactNeighborX="27851" custLinFactNeighborY="-84035"/>
      <dgm:spPr/>
    </dgm:pt>
    <dgm:pt modelId="{60FF240A-4E80-41AC-B18A-19C102AC4372}" type="pres">
      <dgm:prSet presAssocID="{BC73ADA7-9683-47B1-B59B-B1B6D3C1A6EF}" presName="Parent3" presStyleLbl="revTx" presStyleIdx="2" presStyleCnt="4" custScaleX="181741" custScaleY="178858" custLinFactY="-104311" custLinFactNeighborX="56434" custLinFactNeighborY="-200000">
        <dgm:presLayoutVars>
          <dgm:chMax val="1"/>
          <dgm:chPref val="1"/>
          <dgm:bulletEnabled val="1"/>
        </dgm:presLayoutVars>
      </dgm:prSet>
      <dgm:spPr/>
    </dgm:pt>
    <dgm:pt modelId="{13258A23-A4D3-499F-99B7-019755096C3B}" type="pres">
      <dgm:prSet presAssocID="{702EB06E-DD0F-412A-B303-6380A0B7BD45}" presName="Accent4" presStyleCnt="0"/>
      <dgm:spPr/>
    </dgm:pt>
    <dgm:pt modelId="{F114E10C-7C32-4DDD-978E-9A09822BBE9B}" type="pres">
      <dgm:prSet presAssocID="{702EB06E-DD0F-412A-B303-6380A0B7BD45}" presName="Accent" presStyleLbl="node1" presStyleIdx="3" presStyleCnt="4" custAng="16861439" custScaleX="198994" custScaleY="218642" custLinFactX="100000" custLinFactNeighborX="112723" custLinFactNeighborY="-64325"/>
      <dgm:spPr/>
    </dgm:pt>
    <dgm:pt modelId="{CD6085D5-72B7-451A-8960-BE0A3EAEA3A4}" type="pres">
      <dgm:prSet presAssocID="{702EB06E-DD0F-412A-B303-6380A0B7BD45}" presName="Parent4" presStyleLbl="revTx" presStyleIdx="3" presStyleCnt="4" custScaleX="199099" custScaleY="271727" custLinFactX="122789" custLinFactY="-84173" custLinFactNeighborX="200000" custLinFactNeighborY="-100000">
        <dgm:presLayoutVars>
          <dgm:chMax val="1"/>
          <dgm:chPref val="1"/>
          <dgm:bulletEnabled val="1"/>
        </dgm:presLayoutVars>
      </dgm:prSet>
      <dgm:spPr/>
    </dgm:pt>
  </dgm:ptLst>
  <dgm:cxnLst>
    <dgm:cxn modelId="{FE965A0B-EB40-4F32-BBAB-DAAEE30738BF}" type="presOf" srcId="{B7EFEAB8-CD5B-4CF0-91AC-93570EF52F71}" destId="{33E34D23-F268-48AE-894C-00EF360A37E3}" srcOrd="0" destOrd="0" presId="urn:microsoft.com/office/officeart/2009/layout/CircleArrowProcess"/>
    <dgm:cxn modelId="{3EC3F51F-C52A-4C06-90D3-E04C2F2B9350}" type="presOf" srcId="{BC73ADA7-9683-47B1-B59B-B1B6D3C1A6EF}" destId="{60FF240A-4E80-41AC-B18A-19C102AC4372}" srcOrd="0" destOrd="0" presId="urn:microsoft.com/office/officeart/2009/layout/CircleArrowProcess"/>
    <dgm:cxn modelId="{807E3D2A-BCC4-489A-A44E-F9068E4F23B8}" srcId="{AADE0674-37EE-4B79-B902-B960E0EF582F}" destId="{8669FE79-99C9-400E-BCE0-BF84AAE21FB8}" srcOrd="0" destOrd="0" parTransId="{1AE715A9-CB5E-4C1A-9988-4864E66ED150}" sibTransId="{6A291650-8332-4A63-BEED-C0E4391E290B}"/>
    <dgm:cxn modelId="{00CC8C3B-B551-4DD7-92E3-9A8F723BCB46}" srcId="{AADE0674-37EE-4B79-B902-B960E0EF582F}" destId="{B7EFEAB8-CD5B-4CF0-91AC-93570EF52F71}" srcOrd="1" destOrd="0" parTransId="{A12C87E6-C574-4875-8E84-8A4CA7894BC4}" sibTransId="{C898370B-D1DD-4AA3-9703-5F325F4DA1EA}"/>
    <dgm:cxn modelId="{D77DB664-58F3-40FB-AE2C-96B0733F65CE}" type="presOf" srcId="{AADE0674-37EE-4B79-B902-B960E0EF582F}" destId="{63E35129-2E97-445B-B18A-F64E56D6B24D}" srcOrd="0" destOrd="0" presId="urn:microsoft.com/office/officeart/2009/layout/CircleArrowProcess"/>
    <dgm:cxn modelId="{DC56B94A-4023-4E9B-89CF-DD4D12598199}" type="presOf" srcId="{8669FE79-99C9-400E-BCE0-BF84AAE21FB8}" destId="{6B79418D-0E8D-40DD-A48D-0DA104F69F9C}" srcOrd="0" destOrd="0" presId="urn:microsoft.com/office/officeart/2009/layout/CircleArrowProcess"/>
    <dgm:cxn modelId="{5E92426C-1752-4421-81A8-784A7008F80A}" type="presOf" srcId="{702EB06E-DD0F-412A-B303-6380A0B7BD45}" destId="{CD6085D5-72B7-451A-8960-BE0A3EAEA3A4}" srcOrd="0" destOrd="0" presId="urn:microsoft.com/office/officeart/2009/layout/CircleArrowProcess"/>
    <dgm:cxn modelId="{967E6E7B-9FFB-4913-876D-8C2DD96A75C9}" srcId="{AADE0674-37EE-4B79-B902-B960E0EF582F}" destId="{BC73ADA7-9683-47B1-B59B-B1B6D3C1A6EF}" srcOrd="2" destOrd="0" parTransId="{980D266C-2FF8-4AE9-AF3F-3017F0F29D7D}" sibTransId="{6E4B06E1-9D1C-4059-86A1-85444C87680B}"/>
    <dgm:cxn modelId="{2F541CA9-F7DC-4A43-9AB1-3C233728CFAC}" srcId="{AADE0674-37EE-4B79-B902-B960E0EF582F}" destId="{702EB06E-DD0F-412A-B303-6380A0B7BD45}" srcOrd="3" destOrd="0" parTransId="{B2A8380E-453A-4E91-A047-E3AB01A6EB0B}" sibTransId="{30AE5D6F-AFBC-4F04-8A58-8123E1A9828B}"/>
    <dgm:cxn modelId="{9E39D148-86F1-4233-B365-0A03AAFC4E4C}" type="presParOf" srcId="{63E35129-2E97-445B-B18A-F64E56D6B24D}" destId="{11B525D7-B89F-447B-8964-DB0C712FB838}" srcOrd="0" destOrd="0" presId="urn:microsoft.com/office/officeart/2009/layout/CircleArrowProcess"/>
    <dgm:cxn modelId="{D05FDD8A-CC75-4A51-9A9B-9F16CD56137D}" type="presParOf" srcId="{11B525D7-B89F-447B-8964-DB0C712FB838}" destId="{A1AE32BC-4CD8-47A8-AAA8-7DBF85D14884}" srcOrd="0" destOrd="0" presId="urn:microsoft.com/office/officeart/2009/layout/CircleArrowProcess"/>
    <dgm:cxn modelId="{DF09C4B2-C442-4EA5-AB48-3DDEA21AE664}" type="presParOf" srcId="{63E35129-2E97-445B-B18A-F64E56D6B24D}" destId="{6B79418D-0E8D-40DD-A48D-0DA104F69F9C}" srcOrd="1" destOrd="0" presId="urn:microsoft.com/office/officeart/2009/layout/CircleArrowProcess"/>
    <dgm:cxn modelId="{0B8DA092-177D-46FB-A914-58891D0E8702}" type="presParOf" srcId="{63E35129-2E97-445B-B18A-F64E56D6B24D}" destId="{70EDC094-50D3-45BF-9109-F791BB109532}" srcOrd="2" destOrd="0" presId="urn:microsoft.com/office/officeart/2009/layout/CircleArrowProcess"/>
    <dgm:cxn modelId="{1CC3A348-2BFE-44D4-B742-5A778C2F08D9}" type="presParOf" srcId="{70EDC094-50D3-45BF-9109-F791BB109532}" destId="{3121A874-2F78-421E-AC43-011938E81119}" srcOrd="0" destOrd="0" presId="urn:microsoft.com/office/officeart/2009/layout/CircleArrowProcess"/>
    <dgm:cxn modelId="{ADEF753F-A583-4734-BB4C-AED3BF629DFE}" type="presParOf" srcId="{63E35129-2E97-445B-B18A-F64E56D6B24D}" destId="{33E34D23-F268-48AE-894C-00EF360A37E3}" srcOrd="3" destOrd="0" presId="urn:microsoft.com/office/officeart/2009/layout/CircleArrowProcess"/>
    <dgm:cxn modelId="{27BDF8C1-CA42-4BF2-9C1A-167446CEA31A}" type="presParOf" srcId="{63E35129-2E97-445B-B18A-F64E56D6B24D}" destId="{BBE69C3B-5E42-4730-84D6-B6D5CCCC5D9A}" srcOrd="4" destOrd="0" presId="urn:microsoft.com/office/officeart/2009/layout/CircleArrowProcess"/>
    <dgm:cxn modelId="{2CC8034A-22F4-4F43-9A57-199886F493E2}" type="presParOf" srcId="{BBE69C3B-5E42-4730-84D6-B6D5CCCC5D9A}" destId="{0140AE26-3CC5-4131-8104-635DD2CD4233}" srcOrd="0" destOrd="0" presId="urn:microsoft.com/office/officeart/2009/layout/CircleArrowProcess"/>
    <dgm:cxn modelId="{9D76F41C-B9BA-4168-B8A9-D01851168DAF}" type="presParOf" srcId="{63E35129-2E97-445B-B18A-F64E56D6B24D}" destId="{60FF240A-4E80-41AC-B18A-19C102AC4372}" srcOrd="5" destOrd="0" presId="urn:microsoft.com/office/officeart/2009/layout/CircleArrowProcess"/>
    <dgm:cxn modelId="{02CA54C8-749A-48EF-BC14-EF7621EA1A20}" type="presParOf" srcId="{63E35129-2E97-445B-B18A-F64E56D6B24D}" destId="{13258A23-A4D3-499F-99B7-019755096C3B}" srcOrd="6" destOrd="0" presId="urn:microsoft.com/office/officeart/2009/layout/CircleArrowProcess"/>
    <dgm:cxn modelId="{DBD46ED7-C4F2-40F5-834D-DCA2E4F373E7}" type="presParOf" srcId="{13258A23-A4D3-499F-99B7-019755096C3B}" destId="{F114E10C-7C32-4DDD-978E-9A09822BBE9B}" srcOrd="0" destOrd="0" presId="urn:microsoft.com/office/officeart/2009/layout/CircleArrowProcess"/>
    <dgm:cxn modelId="{AE5FD9F0-9D1C-41DF-94A7-052C93DC8526}" type="presParOf" srcId="{63E35129-2E97-445B-B18A-F64E56D6B24D}" destId="{CD6085D5-72B7-451A-8960-BE0A3EAEA3A4}" srcOrd="7" destOrd="0" presId="urn:microsoft.com/office/officeart/2009/layout/CircleArrow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E32BC-4CD8-47A8-AAA8-7DBF85D14884}">
      <dsp:nvSpPr>
        <dsp:cNvPr id="0" name=""/>
        <dsp:cNvSpPr/>
      </dsp:nvSpPr>
      <dsp:spPr>
        <a:xfrm rot="18193461">
          <a:off x="70488" y="295721"/>
          <a:ext cx="3389355" cy="3418572"/>
        </a:xfrm>
        <a:prstGeom prst="circularArrow">
          <a:avLst>
            <a:gd name="adj1" fmla="val 10980"/>
            <a:gd name="adj2" fmla="val 1142322"/>
            <a:gd name="adj3" fmla="val 4500000"/>
            <a:gd name="adj4" fmla="val 108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79418D-0E8D-40DD-A48D-0DA104F69F9C}">
      <dsp:nvSpPr>
        <dsp:cNvPr id="0" name=""/>
        <dsp:cNvSpPr/>
      </dsp:nvSpPr>
      <dsp:spPr>
        <a:xfrm>
          <a:off x="724468" y="1344785"/>
          <a:ext cx="1877017" cy="1044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Building demand now</a:t>
          </a:r>
          <a:endParaRPr lang="en-GB" sz="2400" kern="1200" dirty="0"/>
        </a:p>
      </dsp:txBody>
      <dsp:txXfrm>
        <a:off x="724468" y="1344785"/>
        <a:ext cx="1877017" cy="1044177"/>
      </dsp:txXfrm>
    </dsp:sp>
    <dsp:sp modelId="{3121A874-2F78-421E-AC43-011938E81119}">
      <dsp:nvSpPr>
        <dsp:cNvPr id="0" name=""/>
        <dsp:cNvSpPr/>
      </dsp:nvSpPr>
      <dsp:spPr>
        <a:xfrm rot="14181134">
          <a:off x="2345347" y="1599302"/>
          <a:ext cx="3690784" cy="3698209"/>
        </a:xfrm>
        <a:prstGeom prst="leftCircularArrow">
          <a:avLst>
            <a:gd name="adj1" fmla="val 10980"/>
            <a:gd name="adj2" fmla="val 1142322"/>
            <a:gd name="adj3" fmla="val 6300000"/>
            <a:gd name="adj4" fmla="val 18900000"/>
            <a:gd name="adj5" fmla="val 12500"/>
          </a:avLst>
        </a:prstGeom>
        <a:solidFill>
          <a:schemeClr val="accent4">
            <a:hueOff val="3266964"/>
            <a:satOff val="-13592"/>
            <a:lumOff val="320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E34D23-F268-48AE-894C-00EF360A37E3}">
      <dsp:nvSpPr>
        <dsp:cNvPr id="0" name=""/>
        <dsp:cNvSpPr/>
      </dsp:nvSpPr>
      <dsp:spPr>
        <a:xfrm>
          <a:off x="3319749" y="2788465"/>
          <a:ext cx="1931804" cy="13751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Building demand in the future</a:t>
          </a:r>
          <a:endParaRPr lang="en-GB" sz="2400" kern="1200" dirty="0"/>
        </a:p>
      </dsp:txBody>
      <dsp:txXfrm>
        <a:off x="3319749" y="2788465"/>
        <a:ext cx="1931804" cy="1375190"/>
      </dsp:txXfrm>
    </dsp:sp>
    <dsp:sp modelId="{0140AE26-3CC5-4131-8104-635DD2CD4233}">
      <dsp:nvSpPr>
        <dsp:cNvPr id="0" name=""/>
        <dsp:cNvSpPr/>
      </dsp:nvSpPr>
      <dsp:spPr>
        <a:xfrm rot="16200000">
          <a:off x="4328651" y="-546439"/>
          <a:ext cx="3888481" cy="4053328"/>
        </a:xfrm>
        <a:prstGeom prst="circularArrow">
          <a:avLst>
            <a:gd name="adj1" fmla="val 10980"/>
            <a:gd name="adj2" fmla="val 1142322"/>
            <a:gd name="adj3" fmla="val 4500000"/>
            <a:gd name="adj4" fmla="val 13500000"/>
            <a:gd name="adj5" fmla="val 12500"/>
          </a:avLst>
        </a:prstGeom>
        <a:solidFill>
          <a:schemeClr val="accent4">
            <a:hueOff val="6533927"/>
            <a:satOff val="-27185"/>
            <a:lumOff val="6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F240A-4E80-41AC-B18A-19C102AC4372}">
      <dsp:nvSpPr>
        <dsp:cNvPr id="0" name=""/>
        <dsp:cNvSpPr/>
      </dsp:nvSpPr>
      <dsp:spPr>
        <a:xfrm>
          <a:off x="5310818" y="955868"/>
          <a:ext cx="2072220" cy="10195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Borehole </a:t>
          </a:r>
          <a:r>
            <a:rPr lang="en-US" sz="2400" kern="1200" dirty="0" err="1"/>
            <a:t>behaviour</a:t>
          </a:r>
          <a:r>
            <a:rPr lang="en-US" sz="2400" kern="1200" dirty="0"/>
            <a:t> under dynamic load</a:t>
          </a:r>
          <a:endParaRPr lang="en-GB" sz="2400" kern="1200" dirty="0"/>
        </a:p>
      </dsp:txBody>
      <dsp:txXfrm>
        <a:off x="5310818" y="955868"/>
        <a:ext cx="2072220" cy="1019568"/>
      </dsp:txXfrm>
    </dsp:sp>
    <dsp:sp modelId="{F114E10C-7C32-4DDD-978E-9A09822BBE9B}">
      <dsp:nvSpPr>
        <dsp:cNvPr id="0" name=""/>
        <dsp:cNvSpPr/>
      </dsp:nvSpPr>
      <dsp:spPr>
        <a:xfrm rot="16861439">
          <a:off x="7125464" y="1313921"/>
          <a:ext cx="3493023" cy="3839768"/>
        </a:xfrm>
        <a:prstGeom prst="blockArc">
          <a:avLst>
            <a:gd name="adj1" fmla="val 0"/>
            <a:gd name="adj2" fmla="val 18900000"/>
            <a:gd name="adj3" fmla="val 1274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085D5-72B7-451A-8960-BE0A3EAEA3A4}">
      <dsp:nvSpPr>
        <dsp:cNvPr id="0" name=""/>
        <dsp:cNvSpPr/>
      </dsp:nvSpPr>
      <dsp:spPr>
        <a:xfrm>
          <a:off x="7678942" y="2552402"/>
          <a:ext cx="2270137" cy="1548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Add components to better model building-borehole</a:t>
          </a:r>
          <a:endParaRPr lang="en-GB" sz="2400" kern="1200" dirty="0"/>
        </a:p>
      </dsp:txBody>
      <dsp:txXfrm>
        <a:off x="7678942" y="2552402"/>
        <a:ext cx="2270137" cy="154896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0.02639</cdr:x>
      <cdr:y>0.04632</cdr:y>
    </cdr:from>
    <cdr:to>
      <cdr:x>0.10235</cdr:x>
      <cdr:y>0.13037</cdr:y>
    </cdr:to>
    <cdr:sp macro="" textlink="">
      <cdr:nvSpPr>
        <cdr:cNvPr id="2" name="TextBox 1">
          <a:extLst xmlns:a="http://schemas.openxmlformats.org/drawingml/2006/main">
            <a:ext uri="{FF2B5EF4-FFF2-40B4-BE49-F238E27FC236}">
              <a16:creationId xmlns:a16="http://schemas.microsoft.com/office/drawing/2014/main" id="{D4155638-5A16-40A4-A31D-E1C6274979F9}"/>
            </a:ext>
          </a:extLst>
        </cdr:cNvPr>
        <cdr:cNvSpPr txBox="1"/>
      </cdr:nvSpPr>
      <cdr:spPr>
        <a:xfrm xmlns:a="http://schemas.openxmlformats.org/drawingml/2006/main">
          <a:off x="152573" y="128440"/>
          <a:ext cx="439270" cy="23308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100" dirty="0"/>
            <a:t>a.</a:t>
          </a:r>
        </a:p>
      </cdr:txBody>
    </cdr:sp>
  </cdr:relSizeAnchor>
  <cdr:relSizeAnchor xmlns:cdr="http://schemas.openxmlformats.org/drawingml/2006/chartDrawing">
    <cdr:from>
      <cdr:x>0.03685</cdr:x>
      <cdr:y>0.91595</cdr:y>
    </cdr:from>
    <cdr:to>
      <cdr:x>0.11281</cdr:x>
      <cdr:y>1</cdr:y>
    </cdr:to>
    <cdr:sp macro="" textlink="">
      <cdr:nvSpPr>
        <cdr:cNvPr id="3" name="TextBox 1">
          <a:extLst xmlns:a="http://schemas.openxmlformats.org/drawingml/2006/main">
            <a:ext uri="{FF2B5EF4-FFF2-40B4-BE49-F238E27FC236}">
              <a16:creationId xmlns:a16="http://schemas.microsoft.com/office/drawing/2014/main" id="{E602BB5D-3188-1261-2AAD-23824AC58D0B}"/>
            </a:ext>
          </a:extLst>
        </cdr:cNvPr>
        <cdr:cNvSpPr txBox="1"/>
      </cdr:nvSpPr>
      <cdr:spPr>
        <a:xfrm xmlns:a="http://schemas.openxmlformats.org/drawingml/2006/main">
          <a:off x="213055" y="2539946"/>
          <a:ext cx="439270" cy="23308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dirty="0"/>
            <a:t>b.</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A894C-7A0B-4589-AD9C-DD29EE2E721E}" type="datetimeFigureOut">
              <a:rPr lang="en-GB" smtClean="0"/>
              <a:t>23/10/2023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BDAE4-2E81-4328-BCA1-084BD18AF698}" type="slidenum">
              <a:rPr lang="en-GB" smtClean="0"/>
              <a:t>‹#›</a:t>
            </a:fld>
            <a:endParaRPr lang="en-GB"/>
          </a:p>
        </p:txBody>
      </p:sp>
    </p:spTree>
    <p:extLst>
      <p:ext uri="{BB962C8B-B14F-4D97-AF65-F5344CB8AC3E}">
        <p14:creationId xmlns:p14="http://schemas.microsoft.com/office/powerpoint/2010/main" val="14279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9</a:t>
            </a:fld>
            <a:endParaRPr lang="en-US"/>
          </a:p>
        </p:txBody>
      </p:sp>
    </p:spTree>
    <p:extLst>
      <p:ext uri="{BB962C8B-B14F-4D97-AF65-F5344CB8AC3E}">
        <p14:creationId xmlns:p14="http://schemas.microsoft.com/office/powerpoint/2010/main" val="96498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FBDAE4-2E81-4328-BCA1-084BD18AF698}" type="slidenum">
              <a:rPr lang="en-GB" smtClean="0"/>
              <a:t>10</a:t>
            </a:fld>
            <a:endParaRPr lang="en-GB"/>
          </a:p>
        </p:txBody>
      </p:sp>
    </p:spTree>
    <p:extLst>
      <p:ext uri="{BB962C8B-B14F-4D97-AF65-F5344CB8AC3E}">
        <p14:creationId xmlns:p14="http://schemas.microsoft.com/office/powerpoint/2010/main" val="4195217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24E5BB-E6B0-B84A-ABCD-9A3E9C2D78CB}" type="slidenum">
              <a:rPr lang="en-US" smtClean="0"/>
              <a:t>11</a:t>
            </a:fld>
            <a:endParaRPr lang="en-US"/>
          </a:p>
        </p:txBody>
      </p:sp>
    </p:spTree>
    <p:extLst>
      <p:ext uri="{BB962C8B-B14F-4D97-AF65-F5344CB8AC3E}">
        <p14:creationId xmlns:p14="http://schemas.microsoft.com/office/powerpoint/2010/main" val="712371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FBDAE4-2E81-4328-BCA1-084BD18AF698}" type="slidenum">
              <a:rPr lang="en-GB" smtClean="0"/>
              <a:t>12</a:t>
            </a:fld>
            <a:endParaRPr lang="en-GB"/>
          </a:p>
        </p:txBody>
      </p:sp>
    </p:spTree>
    <p:extLst>
      <p:ext uri="{BB962C8B-B14F-4D97-AF65-F5344CB8AC3E}">
        <p14:creationId xmlns:p14="http://schemas.microsoft.com/office/powerpoint/2010/main" val="662854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3DDE6-AA85-CC4B-A952-8191F9DE90F6}" type="slidenum">
              <a:rPr kumimoji="0" lang="en-GB" sz="1200" b="0" i="0" u="none" strike="noStrike" kern="1200" cap="none" spc="0" normalizeH="0" baseline="0" noProof="0" smtClean="0">
                <a:ln>
                  <a:noFill/>
                </a:ln>
                <a:solidFill>
                  <a:prstClr val="black"/>
                </a:solidFill>
                <a:effectLst/>
                <a:uLnTx/>
                <a:uFillTx/>
                <a:latin typeface="Derailed"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Derailed" panose="020B0503030101060003" pitchFamily="34" charset="77"/>
              <a:ea typeface="+mn-ea"/>
              <a:cs typeface="+mn-cs"/>
            </a:endParaRPr>
          </a:p>
        </p:txBody>
      </p:sp>
    </p:spTree>
    <p:extLst>
      <p:ext uri="{BB962C8B-B14F-4D97-AF65-F5344CB8AC3E}">
        <p14:creationId xmlns:p14="http://schemas.microsoft.com/office/powerpoint/2010/main" val="2244769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53DDE6-AA85-CC4B-A952-8191F9DE90F6}" type="slidenum">
              <a:rPr kumimoji="0" lang="en-GB" sz="1200" b="0" i="0" u="none" strike="noStrike" kern="1200" cap="none" spc="0" normalizeH="0" baseline="0" noProof="0" smtClean="0">
                <a:ln>
                  <a:noFill/>
                </a:ln>
                <a:solidFill>
                  <a:prstClr val="black"/>
                </a:solidFill>
                <a:effectLst/>
                <a:uLnTx/>
                <a:uFillTx/>
                <a:latin typeface="Derailed" panose="020B0503030101060003" pitchFamily="34" charset="77"/>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Derailed" panose="020B0503030101060003" pitchFamily="34" charset="77"/>
              <a:ea typeface="+mn-ea"/>
              <a:cs typeface="+mn-cs"/>
            </a:endParaRPr>
          </a:p>
        </p:txBody>
      </p:sp>
    </p:spTree>
    <p:extLst>
      <p:ext uri="{BB962C8B-B14F-4D97-AF65-F5344CB8AC3E}">
        <p14:creationId xmlns:p14="http://schemas.microsoft.com/office/powerpoint/2010/main" val="2816021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Simplified well recompletion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BDAE4-2E81-4328-BCA1-084BD18AF69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4642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B62AD0-993A-468D-8D44-1B3641E318F2}" type="slidenum">
              <a:rPr lang="en-GB" smtClean="0"/>
              <a:t>20</a:t>
            </a:fld>
            <a:endParaRPr lang="en-GB"/>
          </a:p>
        </p:txBody>
      </p:sp>
    </p:spTree>
    <p:extLst>
      <p:ext uri="{BB962C8B-B14F-4D97-AF65-F5344CB8AC3E}">
        <p14:creationId xmlns:p14="http://schemas.microsoft.com/office/powerpoint/2010/main" val="16178066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fontAlgn="base">
              <a:buFont typeface="Arial" panose="020B0604020202020204" pitchFamily="34" charset="0"/>
              <a:buChar char="•"/>
            </a:pPr>
            <a:r>
              <a:rPr lang="en-GB" dirty="0">
                <a:solidFill>
                  <a:srgbClr val="000000"/>
                </a:solidFill>
              </a:rPr>
              <a:t>One way of coupling the building heat demand to the BHE is to consider the complete loop including the heat and/or water pump.</a:t>
            </a:r>
          </a:p>
          <a:p>
            <a:pPr marL="285750" indent="-285750" fontAlgn="base">
              <a:buFont typeface="Arial" panose="020B0604020202020204" pitchFamily="34" charset="0"/>
              <a:buChar char="•"/>
            </a:pPr>
            <a:r>
              <a:rPr lang="en-GB" dirty="0">
                <a:solidFill>
                  <a:srgbClr val="000000"/>
                </a:solidFill>
              </a:rPr>
              <a:t>​This presents the possibility to incorporate efficiency of pumps and give a more comprehensive operational scenario.</a:t>
            </a:r>
          </a:p>
          <a:p>
            <a:pPr marL="285750" indent="-285750" fontAlgn="base">
              <a:buFont typeface="Arial" panose="020B0604020202020204" pitchFamily="34" charset="0"/>
              <a:buChar char="•"/>
            </a:pPr>
            <a:r>
              <a:rPr lang="en-GB" dirty="0">
                <a:solidFill>
                  <a:srgbClr val="000000"/>
                </a:solidFill>
              </a:rPr>
              <a:t>The BHE model in </a:t>
            </a:r>
            <a:r>
              <a:rPr lang="en-GB" dirty="0" err="1">
                <a:solidFill>
                  <a:srgbClr val="000000"/>
                </a:solidFill>
              </a:rPr>
              <a:t>OpenGeoSys</a:t>
            </a:r>
            <a:r>
              <a:rPr lang="en-GB" dirty="0">
                <a:solidFill>
                  <a:srgbClr val="000000"/>
                </a:solidFill>
              </a:rPr>
              <a:t> can be coupled to </a:t>
            </a:r>
            <a:r>
              <a:rPr lang="en-GB" dirty="0" err="1">
                <a:solidFill>
                  <a:srgbClr val="000000"/>
                </a:solidFill>
              </a:rPr>
              <a:t>TESPy</a:t>
            </a:r>
            <a:r>
              <a:rPr lang="en-GB" dirty="0">
                <a:solidFill>
                  <a:srgbClr val="000000"/>
                </a:solidFill>
              </a:rPr>
              <a:t> which models surface components such as heat pump and water pump thereby facilitating hydraulic and thermal coupling.</a:t>
            </a:r>
          </a:p>
          <a:p>
            <a:pPr marL="285750" indent="-285750" fontAlgn="base">
              <a:buFont typeface="Arial" panose="020B0604020202020204" pitchFamily="34" charset="0"/>
              <a:buChar char="•"/>
            </a:pPr>
            <a:r>
              <a:rPr lang="en-GB" dirty="0">
                <a:solidFill>
                  <a:srgbClr val="000000"/>
                </a:solidFill>
              </a:rPr>
              <a:t>Instead of specifying BHE load, </a:t>
            </a:r>
            <a:r>
              <a:rPr lang="en-GB" dirty="0" err="1">
                <a:solidFill>
                  <a:srgbClr val="000000"/>
                </a:solidFill>
              </a:rPr>
              <a:t>OpenGeoSys</a:t>
            </a:r>
            <a:r>
              <a:rPr lang="en-GB" dirty="0">
                <a:solidFill>
                  <a:srgbClr val="000000"/>
                </a:solidFill>
              </a:rPr>
              <a:t> also has the option of specifying building load which then incorporates a heat pump.</a:t>
            </a:r>
          </a:p>
          <a:p>
            <a:pPr marL="285750" indent="-285750" fontAlgn="base">
              <a:buFont typeface="Arial" panose="020B0604020202020204" pitchFamily="34" charset="0"/>
              <a:buChar char="•"/>
            </a:pPr>
            <a:r>
              <a:rPr lang="en-GB" dirty="0">
                <a:solidFill>
                  <a:srgbClr val="000000"/>
                </a:solidFill>
              </a:rPr>
              <a:t>Future work will look at coupling the BHE model to the predicted building demand within a suitable framework such as </a:t>
            </a:r>
            <a:r>
              <a:rPr lang="en-GB" dirty="0" err="1">
                <a:solidFill>
                  <a:srgbClr val="000000"/>
                </a:solidFill>
              </a:rPr>
              <a:t>OpenGeoSys+TESPy</a:t>
            </a:r>
            <a:endParaRPr lang="en-GB" sz="2000" b="0" i="0" dirty="0">
              <a:solidFill>
                <a:srgbClr val="000000"/>
              </a:solidFill>
              <a:effectLst/>
              <a:latin typeface="Arial"/>
            </a:endParaRPr>
          </a:p>
          <a:p>
            <a:endParaRPr lang="en-GB" dirty="0"/>
          </a:p>
        </p:txBody>
      </p:sp>
      <p:sp>
        <p:nvSpPr>
          <p:cNvPr id="4" name="Slide Number Placeholder 3"/>
          <p:cNvSpPr>
            <a:spLocks noGrp="1"/>
          </p:cNvSpPr>
          <p:nvPr>
            <p:ph type="sldNum" sz="quarter" idx="5"/>
          </p:nvPr>
        </p:nvSpPr>
        <p:spPr/>
        <p:txBody>
          <a:bodyPr/>
          <a:lstStyle/>
          <a:p>
            <a:fld id="{33B62AD0-993A-468D-8D44-1B3641E318F2}" type="slidenum">
              <a:rPr lang="en-GB" smtClean="0"/>
              <a:t>24</a:t>
            </a:fld>
            <a:endParaRPr lang="en-GB"/>
          </a:p>
        </p:txBody>
      </p:sp>
    </p:spTree>
    <p:extLst>
      <p:ext uri="{BB962C8B-B14F-4D97-AF65-F5344CB8AC3E}">
        <p14:creationId xmlns:p14="http://schemas.microsoft.com/office/powerpoint/2010/main" val="34015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BC0B-8BA4-47D7-96AD-4F05E6C18AA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B19CD08-3DC1-46A7-9548-EE543D4FF2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88A2F6B-8CD4-496A-99C6-6E0CE4F0FB3F}"/>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5" name="Footer Placeholder 4">
            <a:extLst>
              <a:ext uri="{FF2B5EF4-FFF2-40B4-BE49-F238E27FC236}">
                <a16:creationId xmlns:a16="http://schemas.microsoft.com/office/drawing/2014/main" id="{C96F03E5-4217-4D32-BDAF-A3DB9D55B00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38D209-AC74-4FC6-953F-8773B064B6A4}"/>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1611974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11615-FBC5-434A-B685-6CE19569B43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D0139DD-4E07-4CCB-B4CB-36BEB75F8A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DE78DF-F2B2-4FBF-BD84-8CCC0AFB9C57}"/>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5" name="Footer Placeholder 4">
            <a:extLst>
              <a:ext uri="{FF2B5EF4-FFF2-40B4-BE49-F238E27FC236}">
                <a16:creationId xmlns:a16="http://schemas.microsoft.com/office/drawing/2014/main" id="{6490A033-CF06-4AF4-89D5-BC62A46662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636BF0-C0E3-4B97-A7BB-61F853BCCCBF}"/>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216891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2BA7B4-2624-4AE4-AE0C-614CD2F48E7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705C5C-9B7F-4004-9DFB-51DB7EEC9D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4316A9-FC9E-4FED-B845-F70F9A36A996}"/>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5" name="Footer Placeholder 4">
            <a:extLst>
              <a:ext uri="{FF2B5EF4-FFF2-40B4-BE49-F238E27FC236}">
                <a16:creationId xmlns:a16="http://schemas.microsoft.com/office/drawing/2014/main" id="{91E54AE0-A90B-4773-BCAA-D90CCB9806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1929CF-558F-49EE-8A4A-83AF7C3C5D41}"/>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290881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427C8-D336-3940-8744-595B8C9D16EE}"/>
              </a:ext>
            </a:extLst>
          </p:cNvPr>
          <p:cNvSpPr>
            <a:spLocks noGrp="1"/>
          </p:cNvSpPr>
          <p:nvPr>
            <p:ph type="title" hasCustomPrompt="1"/>
          </p:nvPr>
        </p:nvSpPr>
        <p:spPr>
          <a:xfrm>
            <a:off x="543646" y="1356518"/>
            <a:ext cx="5264724" cy="730370"/>
          </a:xfrm>
        </p:spPr>
        <p:txBody>
          <a:bodyPr/>
          <a:lstStyle>
            <a:lvl1pPr>
              <a:defRPr sz="2800">
                <a:solidFill>
                  <a:schemeClr val="tx1"/>
                </a:solidFill>
              </a:defRPr>
            </a:lvl1pPr>
          </a:lstStyle>
          <a:p>
            <a:r>
              <a:rPr lang="en-US" dirty="0"/>
              <a:t>Click to edit </a:t>
            </a:r>
            <a:br>
              <a:rPr lang="en-US" dirty="0"/>
            </a:br>
            <a:r>
              <a:rPr lang="en-US" dirty="0"/>
              <a:t>Master title style</a:t>
            </a:r>
            <a:endParaRPr lang="en-GB" dirty="0"/>
          </a:p>
        </p:txBody>
      </p:sp>
      <p:sp>
        <p:nvSpPr>
          <p:cNvPr id="3" name="Content Placeholder 2">
            <a:extLst>
              <a:ext uri="{FF2B5EF4-FFF2-40B4-BE49-F238E27FC236}">
                <a16:creationId xmlns:a16="http://schemas.microsoft.com/office/drawing/2014/main" id="{39064E8E-106B-4E40-A501-A63069B7C118}"/>
              </a:ext>
            </a:extLst>
          </p:cNvPr>
          <p:cNvSpPr>
            <a:spLocks noGrp="1"/>
          </p:cNvSpPr>
          <p:nvPr>
            <p:ph sz="half" idx="1"/>
          </p:nvPr>
        </p:nvSpPr>
        <p:spPr>
          <a:xfrm>
            <a:off x="626770" y="2399145"/>
            <a:ext cx="5181600" cy="3826164"/>
          </a:xfrm>
        </p:spPr>
        <p:txBody>
          <a:bodyPr/>
          <a:lstStyle>
            <a:lvl1pPr>
              <a:defRPr>
                <a:solidFill>
                  <a:schemeClr val="tx1"/>
                </a:solidFill>
              </a:defRPr>
            </a:lvl1pPr>
            <a:lvl2pPr>
              <a:defRPr>
                <a:solidFill>
                  <a:schemeClr val="tx1"/>
                </a:solidFill>
              </a:defRPr>
            </a:lvl2pPr>
            <a:lvl3pPr>
              <a:defRPr b="1">
                <a:solidFill>
                  <a:schemeClr val="tx1"/>
                </a:solidFill>
              </a:defRPr>
            </a:lvl3pPr>
            <a:lvl4pPr marL="180975" indent="-180975">
              <a:buFont typeface="Arial" panose="020B0604020202020204" pitchFamily="34" charset="0"/>
              <a:buChar char="•"/>
              <a:defRPr sz="1400">
                <a:solidFill>
                  <a:schemeClr val="tx1"/>
                </a:solidFill>
              </a:defRPr>
            </a:lvl4pPr>
            <a:lvl5pPr marL="361950" indent="-180975">
              <a:defRPr sz="12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a:extLst>
              <a:ext uri="{FF2B5EF4-FFF2-40B4-BE49-F238E27FC236}">
                <a16:creationId xmlns:a16="http://schemas.microsoft.com/office/drawing/2014/main" id="{5361E7BD-8BB3-7646-8353-81631AD901E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418BB5BB-2881-3C44-B05C-9F33CBF1CD1F}"/>
              </a:ext>
            </a:extLst>
          </p:cNvPr>
          <p:cNvSpPr>
            <a:spLocks noGrp="1"/>
          </p:cNvSpPr>
          <p:nvPr>
            <p:ph type="sldNum" sz="quarter" idx="12"/>
          </p:nvPr>
        </p:nvSpPr>
        <p:spPr/>
        <p:txBody>
          <a:bodyPr/>
          <a:lstStyle/>
          <a:p>
            <a:fld id="{E5E7EA0D-6364-2B4A-8E45-9A79CD741A72}" type="slidenum">
              <a:rPr lang="en-GB" smtClean="0"/>
              <a:t>‹#›</a:t>
            </a:fld>
            <a:endParaRPr lang="en-GB" dirty="0"/>
          </a:p>
        </p:txBody>
      </p:sp>
      <p:sp>
        <p:nvSpPr>
          <p:cNvPr id="11" name="Picture Placeholder 10">
            <a:extLst>
              <a:ext uri="{FF2B5EF4-FFF2-40B4-BE49-F238E27FC236}">
                <a16:creationId xmlns:a16="http://schemas.microsoft.com/office/drawing/2014/main" id="{A39DA256-EE1D-423A-AE66-BAFB941209CC}"/>
              </a:ext>
            </a:extLst>
          </p:cNvPr>
          <p:cNvSpPr>
            <a:spLocks noGrp="1"/>
          </p:cNvSpPr>
          <p:nvPr>
            <p:ph type="pic" sz="quarter" idx="13"/>
          </p:nvPr>
        </p:nvSpPr>
        <p:spPr>
          <a:xfrm>
            <a:off x="6483350" y="1200150"/>
            <a:ext cx="5181600" cy="4591050"/>
          </a:xfrm>
        </p:spPr>
        <p:txBody>
          <a:bodyPr/>
          <a:lstStyle/>
          <a:p>
            <a:r>
              <a:rPr lang="en-US"/>
              <a:t>Click icon to add picture</a:t>
            </a:r>
            <a:endParaRPr lang="en-GB"/>
          </a:p>
        </p:txBody>
      </p:sp>
      <p:sp>
        <p:nvSpPr>
          <p:cNvPr id="12" name="Text Placeholder 8">
            <a:extLst>
              <a:ext uri="{FF2B5EF4-FFF2-40B4-BE49-F238E27FC236}">
                <a16:creationId xmlns:a16="http://schemas.microsoft.com/office/drawing/2014/main" id="{D5C5480B-C302-45E4-BDF7-F98D4205B1D4}"/>
              </a:ext>
            </a:extLst>
          </p:cNvPr>
          <p:cNvSpPr>
            <a:spLocks noGrp="1"/>
          </p:cNvSpPr>
          <p:nvPr>
            <p:ph type="body" sz="quarter" idx="14" hasCustomPrompt="1"/>
          </p:nvPr>
        </p:nvSpPr>
        <p:spPr>
          <a:xfrm>
            <a:off x="506413" y="320675"/>
            <a:ext cx="8323139" cy="306388"/>
          </a:xfrm>
        </p:spPr>
        <p:txBody>
          <a:bodyPr/>
          <a:lstStyle>
            <a:lvl1pPr>
              <a:defRPr sz="2000">
                <a:solidFill>
                  <a:schemeClr val="tx2"/>
                </a:solidFill>
              </a:defRPr>
            </a:lvl1pPr>
          </a:lstStyle>
          <a:p>
            <a:pPr lvl="0"/>
            <a:r>
              <a:rPr lang="en-US" dirty="0"/>
              <a:t>Presentation name.</a:t>
            </a:r>
          </a:p>
        </p:txBody>
      </p:sp>
    </p:spTree>
    <p:extLst>
      <p:ext uri="{BB962C8B-B14F-4D97-AF65-F5344CB8AC3E}">
        <p14:creationId xmlns:p14="http://schemas.microsoft.com/office/powerpoint/2010/main" val="17726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5320-BB2F-4D2A-8C25-DF3C441EF1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394E3F3-8819-435A-8C0D-801C7F74A4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EBCB752-4FAE-4A6B-A1B3-DF584465E249}"/>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5" name="Footer Placeholder 4">
            <a:extLst>
              <a:ext uri="{FF2B5EF4-FFF2-40B4-BE49-F238E27FC236}">
                <a16:creationId xmlns:a16="http://schemas.microsoft.com/office/drawing/2014/main" id="{E97F81F3-4262-48E5-AC06-A9876B3F79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8BF5D1-92AA-42F4-9E13-4B511D842128}"/>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4137750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1A337-0042-40A2-96B7-254EC78E2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0C5CD55-103D-48EF-B402-0EEB62BC8F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99E599-C84B-4447-AE06-F9F1FF7DDD17}"/>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5" name="Footer Placeholder 4">
            <a:extLst>
              <a:ext uri="{FF2B5EF4-FFF2-40B4-BE49-F238E27FC236}">
                <a16:creationId xmlns:a16="http://schemas.microsoft.com/office/drawing/2014/main" id="{BBCF7DF6-119E-4BCE-8143-BB13335567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5928A7-EB86-47AF-8ADC-4A756BA24EE8}"/>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1274885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1D0C8-0AD1-442B-8CFA-378C33CA89D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13792F-E229-465F-9573-BCC060D179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775C5C4-6E86-429B-BFE7-E0387F2F92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D391863-22D0-4BF3-AF17-7D3D4A23FCF9}"/>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6" name="Footer Placeholder 5">
            <a:extLst>
              <a:ext uri="{FF2B5EF4-FFF2-40B4-BE49-F238E27FC236}">
                <a16:creationId xmlns:a16="http://schemas.microsoft.com/office/drawing/2014/main" id="{358F9D92-E637-46DB-9193-5F40E04EE2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4DBF2D-3182-4D6D-BCB2-0E372EEE1F36}"/>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3072692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784A5-25F8-4B4C-8D58-536192AFFB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21DE8D-D63E-4FB3-AD08-F1EA32573C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AD1CFC-C99F-4867-BD10-D77BD9D664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15B2E39-B4B9-414E-A0FD-6A8AA65725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FB012D-094C-4565-898A-F07B6F77E2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F7566B5-D68C-4778-BA8C-B758744FEEBB}"/>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8" name="Footer Placeholder 7">
            <a:extLst>
              <a:ext uri="{FF2B5EF4-FFF2-40B4-BE49-F238E27FC236}">
                <a16:creationId xmlns:a16="http://schemas.microsoft.com/office/drawing/2014/main" id="{D7F037DE-30C8-467B-A951-05A1D790EE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87BD4F0-75DA-4E4D-ABDF-375165CC3873}"/>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4242550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F5F9-99E7-45C2-A33C-9E260BD2767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9B70F98-F655-4221-9A22-E93066096B77}"/>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4" name="Footer Placeholder 3">
            <a:extLst>
              <a:ext uri="{FF2B5EF4-FFF2-40B4-BE49-F238E27FC236}">
                <a16:creationId xmlns:a16="http://schemas.microsoft.com/office/drawing/2014/main" id="{F03A4990-2561-495B-9A01-1BEE245A6E9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52B108-FE9A-42FF-9FEB-FF2614A3CAF4}"/>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3167443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70A6CC-08E3-4713-9729-D581BFF8463D}"/>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3" name="Footer Placeholder 2">
            <a:extLst>
              <a:ext uri="{FF2B5EF4-FFF2-40B4-BE49-F238E27FC236}">
                <a16:creationId xmlns:a16="http://schemas.microsoft.com/office/drawing/2014/main" id="{21C948AC-8C86-4028-BFC5-E91B65F087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31ADEE1-93F4-49EB-A6E9-1BCB45D0A438}"/>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2788480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E60A-7F8D-4764-8B85-CAD9145C3B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7396D97-E37E-4B06-8132-C42457E955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FAF6AB9-0CB8-4403-B535-A7AD11DDD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8870E-7816-4876-BF5B-F600DA13CD3B}"/>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6" name="Footer Placeholder 5">
            <a:extLst>
              <a:ext uri="{FF2B5EF4-FFF2-40B4-BE49-F238E27FC236}">
                <a16:creationId xmlns:a16="http://schemas.microsoft.com/office/drawing/2014/main" id="{A9583A0B-7B44-43AF-893F-207FABD58A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EBF219-CEF3-4D95-9A77-BA9C55444066}"/>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283348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20D3-BC46-493F-A401-0DFC3EDAB7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3E69F8-E43F-4254-B6C6-BD6F5564EC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78539E31-DB64-4CF2-B4C3-F38025C96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21AB96-9CE5-4208-B745-80A59AFDE98A}"/>
              </a:ext>
            </a:extLst>
          </p:cNvPr>
          <p:cNvSpPr>
            <a:spLocks noGrp="1"/>
          </p:cNvSpPr>
          <p:nvPr>
            <p:ph type="dt" sz="half" idx="10"/>
          </p:nvPr>
        </p:nvSpPr>
        <p:spPr/>
        <p:txBody>
          <a:bodyPr/>
          <a:lstStyle/>
          <a:p>
            <a:fld id="{482CF202-6D94-41BE-ABAB-7D1EF97D5B98}" type="datetimeFigureOut">
              <a:rPr lang="en-GB" smtClean="0"/>
              <a:t>23/10/2023</a:t>
            </a:fld>
            <a:endParaRPr lang="en-GB"/>
          </a:p>
        </p:txBody>
      </p:sp>
      <p:sp>
        <p:nvSpPr>
          <p:cNvPr id="6" name="Footer Placeholder 5">
            <a:extLst>
              <a:ext uri="{FF2B5EF4-FFF2-40B4-BE49-F238E27FC236}">
                <a16:creationId xmlns:a16="http://schemas.microsoft.com/office/drawing/2014/main" id="{99D01E26-DA50-4BF4-AEA2-EB1BCABBB6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40470E-DCE1-4BC6-9191-DD149B32D988}"/>
              </a:ext>
            </a:extLst>
          </p:cNvPr>
          <p:cNvSpPr>
            <a:spLocks noGrp="1"/>
          </p:cNvSpPr>
          <p:nvPr>
            <p:ph type="sldNum" sz="quarter" idx="12"/>
          </p:nvPr>
        </p:nvSpPr>
        <p:spPr/>
        <p:txBody>
          <a:bodyPr/>
          <a:lstStyle/>
          <a:p>
            <a:fld id="{32345A5B-80B6-4C2F-9015-02E69A5C399B}" type="slidenum">
              <a:rPr lang="en-GB" smtClean="0"/>
              <a:t>‹#›</a:t>
            </a:fld>
            <a:endParaRPr lang="en-GB"/>
          </a:p>
        </p:txBody>
      </p:sp>
    </p:spTree>
    <p:extLst>
      <p:ext uri="{BB962C8B-B14F-4D97-AF65-F5344CB8AC3E}">
        <p14:creationId xmlns:p14="http://schemas.microsoft.com/office/powerpoint/2010/main" val="4250075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CA9F7D-07B9-4D0A-9849-A1FFFDA985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E27D36-AE76-4229-8352-CB58AF733B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A52A13-6ECC-4B68-BB4A-B22F6FA89D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2CF202-6D94-41BE-ABAB-7D1EF97D5B98}" type="datetimeFigureOut">
              <a:rPr lang="en-GB" smtClean="0"/>
              <a:t>23/10/2023</a:t>
            </a:fld>
            <a:endParaRPr lang="en-GB"/>
          </a:p>
        </p:txBody>
      </p:sp>
      <p:sp>
        <p:nvSpPr>
          <p:cNvPr id="5" name="Footer Placeholder 4">
            <a:extLst>
              <a:ext uri="{FF2B5EF4-FFF2-40B4-BE49-F238E27FC236}">
                <a16:creationId xmlns:a16="http://schemas.microsoft.com/office/drawing/2014/main" id="{55D575AF-A196-4646-84BD-730C85EAC1D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16E8A7-DF72-4D9D-B012-FA2B3D840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45A5B-80B6-4C2F-9015-02E69A5C399B}" type="slidenum">
              <a:rPr lang="en-GB" smtClean="0"/>
              <a:t>‹#›</a:t>
            </a:fld>
            <a:endParaRPr lang="en-GB"/>
          </a:p>
        </p:txBody>
      </p:sp>
    </p:spTree>
    <p:extLst>
      <p:ext uri="{BB962C8B-B14F-4D97-AF65-F5344CB8AC3E}">
        <p14:creationId xmlns:p14="http://schemas.microsoft.com/office/powerpoint/2010/main" val="518830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11" Type="http://schemas.openxmlformats.org/officeDocument/2006/relationships/image" Target="../media/image16.pn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notesSlide" Target="../notesSlides/notesSlide2.xml"/><Relationship Id="rId9"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5.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png"/><Relationship Id="rId7" Type="http://schemas.openxmlformats.org/officeDocument/2006/relationships/image" Target="../media/image7.jpeg"/><Relationship Id="rId12"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diagramColors" Target="../diagrams/colors1.xml"/><Relationship Id="rId5" Type="http://schemas.openxmlformats.org/officeDocument/2006/relationships/image" Target="../media/image5.jpeg"/><Relationship Id="rId10" Type="http://schemas.openxmlformats.org/officeDocument/2006/relationships/diagramQuickStyle" Target="../diagrams/quickStyle1.xml"/><Relationship Id="rId4" Type="http://schemas.openxmlformats.org/officeDocument/2006/relationships/image" Target="../media/image4.png"/><Relationship Id="rId9"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hyperlink" Target="https://www.bing.com/images/search?view=detailV2&amp;ccid=oO7n%2b7rn&amp;id=8140663E054A09D2737375164D37582FC865FC49&amp;thid=OIP.oO7n-7rnJ1CFJ03OnQoGqAHaE8&amp;mediaurl=https%3a%2f%2fwww.edengeothermal.com%2fwp-content%2fuploads%2f2021%2f05%2fGEO-Groupshot-1-1536x1025.jpg&amp;cdnurl=https%3a%2f%2fth.bing.com%2fth%2fid%2fR.a0eee7fbbae7275085274dce9d0a06a8%3frik%3dSfxlyC9YN00WdQ%26pid%3dImgRaw%26r%3d0&amp;exph=1025&amp;expw=1536&amp;q=geothermal+energy+eden+project&amp;simid=608037953375650856&amp;FORM=IRPRST&amp;ck=C4F482D2BF4F02F261AEF8FFF79A1269&amp;selectedIndex=30&amp;ajaxhist=0&amp;ajaxserp=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jpg"/></Relationships>
</file>

<file path=ppt/slides/_rels/slide3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4.jpeg"/><Relationship Id="rId4" Type="http://schemas.openxmlformats.org/officeDocument/2006/relationships/image" Target="../media/image4.png"/><Relationship Id="rId9" Type="http://schemas.openxmlformats.org/officeDocument/2006/relationships/image" Target="../media/image13.png"/></Relationships>
</file>

<file path=ppt/slides/_rels/slide36.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4.jpeg"/><Relationship Id="rId4" Type="http://schemas.openxmlformats.org/officeDocument/2006/relationships/image" Target="../media/image4.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4.jpeg"/><Relationship Id="rId4" Type="http://schemas.openxmlformats.org/officeDocument/2006/relationships/image" Target="../media/image4.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a:extLst>
              <a:ext uri="{FF2B5EF4-FFF2-40B4-BE49-F238E27FC236}">
                <a16:creationId xmlns:a16="http://schemas.microsoft.com/office/drawing/2014/main" id="{5105AA83-1071-4547-9BA2-A9B686899442}"/>
              </a:ext>
            </a:extLst>
          </p:cNvPr>
          <p:cNvPicPr>
            <a:picLocks noChangeAspect="1" noChangeArrowheads="1"/>
          </p:cNvPicPr>
          <p:nvPr/>
        </p:nvPicPr>
        <p:blipFill rotWithShape="1">
          <a:blip r:embed="rId2">
            <a:alphaModFix amt="20000"/>
            <a:extLst>
              <a:ext uri="{28A0092B-C50C-407E-A947-70E740481C1C}">
                <a14:useLocalDpi xmlns:a14="http://schemas.microsoft.com/office/drawing/2010/main" val="0"/>
              </a:ext>
            </a:extLst>
          </a:blip>
          <a:srcRect l="13518"/>
          <a:stretch/>
        </p:blipFill>
        <p:spPr bwMode="auto">
          <a:xfrm>
            <a:off x="0" y="962344"/>
            <a:ext cx="12192000" cy="5498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3">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8">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16" name="Title 1">
            <a:extLst>
              <a:ext uri="{FF2B5EF4-FFF2-40B4-BE49-F238E27FC236}">
                <a16:creationId xmlns:a16="http://schemas.microsoft.com/office/drawing/2014/main" id="{D36EDDB0-9F5A-0A4C-9D53-7BC4F6960E53}"/>
              </a:ext>
            </a:extLst>
          </p:cNvPr>
          <p:cNvSpPr txBox="1">
            <a:spLocks noChangeArrowheads="1"/>
          </p:cNvSpPr>
          <p:nvPr/>
        </p:nvSpPr>
        <p:spPr>
          <a:xfrm>
            <a:off x="2169103" y="1108079"/>
            <a:ext cx="7772400" cy="11430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dirty="0"/>
              <a:t>NetZero </a:t>
            </a:r>
            <a:r>
              <a:rPr lang="en-US" altLang="en-US" dirty="0" err="1"/>
              <a:t>GeoRDIE</a:t>
            </a:r>
            <a:endParaRPr lang="en-US" altLang="en-US" dirty="0"/>
          </a:p>
        </p:txBody>
      </p:sp>
      <p:sp>
        <p:nvSpPr>
          <p:cNvPr id="17" name="Content Placeholder 2">
            <a:extLst>
              <a:ext uri="{FF2B5EF4-FFF2-40B4-BE49-F238E27FC236}">
                <a16:creationId xmlns:a16="http://schemas.microsoft.com/office/drawing/2014/main" id="{F20878D8-CED6-9A4F-BDE7-453D18CCE349}"/>
              </a:ext>
            </a:extLst>
          </p:cNvPr>
          <p:cNvSpPr txBox="1">
            <a:spLocks noChangeArrowheads="1"/>
          </p:cNvSpPr>
          <p:nvPr/>
        </p:nvSpPr>
        <p:spPr>
          <a:xfrm>
            <a:off x="85728" y="2482843"/>
            <a:ext cx="12017091" cy="398797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3200" b="1" dirty="0"/>
              <a:t>Net Zero Geothermal Research for District Infrastructure Engineering</a:t>
            </a:r>
            <a:endParaRPr lang="en-US" altLang="en-US" sz="2800" b="1" dirty="0"/>
          </a:p>
          <a:p>
            <a:r>
              <a:rPr lang="en-US" altLang="en-US" sz="2800" dirty="0"/>
              <a:t>EPSRC </a:t>
            </a:r>
            <a:r>
              <a:rPr lang="en-US" altLang="en-US" sz="2800" dirty="0" err="1"/>
              <a:t>Decarbonising</a:t>
            </a:r>
            <a:r>
              <a:rPr lang="en-US" altLang="en-US" sz="2800" dirty="0"/>
              <a:t> Heating &amp; Cooling first round</a:t>
            </a:r>
          </a:p>
          <a:p>
            <a:r>
              <a:rPr lang="en-US" altLang="en-US" sz="2800" i="1" dirty="0"/>
              <a:t>with:</a:t>
            </a:r>
            <a:r>
              <a:rPr lang="en-US" altLang="en-US" sz="2800" dirty="0"/>
              <a:t> </a:t>
            </a:r>
          </a:p>
          <a:p>
            <a:pPr lvl="1"/>
            <a:r>
              <a:rPr lang="en-US" altLang="en-US" sz="2400" dirty="0"/>
              <a:t>David Manning, Mark Ireland, Mo </a:t>
            </a:r>
            <a:r>
              <a:rPr lang="en-US" altLang="en-US" sz="2400" dirty="0" err="1"/>
              <a:t>Rouainia</a:t>
            </a:r>
            <a:r>
              <a:rPr lang="en-US" altLang="en-US" sz="2400" dirty="0"/>
              <a:t>, Sara Walker, Yousef </a:t>
            </a:r>
            <a:r>
              <a:rPr lang="en-US" altLang="en-US" sz="2400" dirty="0" err="1"/>
              <a:t>Akhlaghi</a:t>
            </a:r>
            <a:r>
              <a:rPr lang="en-US" altLang="en-US" sz="2400" dirty="0"/>
              <a:t>, </a:t>
            </a:r>
            <a:r>
              <a:rPr lang="en-US" altLang="en-US" sz="2400"/>
              <a:t>Tom Charlton, </a:t>
            </a:r>
            <a:r>
              <a:rPr lang="en-US" altLang="en-US" sz="2400" dirty="0"/>
              <a:t>Mohamad </a:t>
            </a:r>
            <a:r>
              <a:rPr lang="en-US" altLang="en-US" sz="2400"/>
              <a:t>Khalil and Hui Ben (</a:t>
            </a:r>
            <a:r>
              <a:rPr lang="en-US" altLang="en-US" sz="2400" dirty="0"/>
              <a:t>Newcastle) </a:t>
            </a:r>
          </a:p>
          <a:p>
            <a:pPr lvl="1"/>
            <a:r>
              <a:rPr lang="en-US" altLang="en-US" sz="2400" dirty="0"/>
              <a:t>Ole Pedersen (now Aarhus) and Anna McClean(Newcastle)</a:t>
            </a:r>
          </a:p>
          <a:p>
            <a:pPr lvl="1"/>
            <a:r>
              <a:rPr lang="en-US" altLang="en-US" sz="2400" dirty="0" err="1"/>
              <a:t>Gioia</a:t>
            </a:r>
            <a:r>
              <a:rPr lang="en-US" altLang="en-US" sz="2400" dirty="0"/>
              <a:t> Falcone, Rob Westaway</a:t>
            </a:r>
            <a:r>
              <a:rPr lang="en-US" altLang="en-US" sz="2400" baseline="30000" dirty="0"/>
              <a:t>†</a:t>
            </a:r>
            <a:r>
              <a:rPr lang="en-US" altLang="en-US" sz="2400" dirty="0"/>
              <a:t>, Dave Banks, Chris Brown and Isa </a:t>
            </a:r>
            <a:r>
              <a:rPr lang="en-US" altLang="en-US" sz="2400" dirty="0" err="1"/>
              <a:t>Kolo</a:t>
            </a:r>
            <a:r>
              <a:rPr lang="en-US" altLang="en-US" sz="2400" dirty="0"/>
              <a:t> (Glasgow) </a:t>
            </a:r>
          </a:p>
          <a:p>
            <a:pPr lvl="1"/>
            <a:r>
              <a:rPr lang="en-US" altLang="en-US" sz="2400" dirty="0"/>
              <a:t>Jon </a:t>
            </a:r>
            <a:r>
              <a:rPr lang="en-US" altLang="en-US" sz="2400" dirty="0" err="1"/>
              <a:t>Gluyas</a:t>
            </a:r>
            <a:r>
              <a:rPr lang="en-US" altLang="en-US" sz="2400" dirty="0"/>
              <a:t> (Durham)</a:t>
            </a:r>
          </a:p>
          <a:p>
            <a:pPr lvl="1"/>
            <a:r>
              <a:rPr lang="en-US" altLang="en-US" sz="2400" dirty="0"/>
              <a:t>Rachel Brown and Sydnee O’Brien (Newcastle)</a:t>
            </a:r>
          </a:p>
        </p:txBody>
      </p:sp>
    </p:spTree>
    <p:extLst>
      <p:ext uri="{BB962C8B-B14F-4D97-AF65-F5344CB8AC3E}">
        <p14:creationId xmlns:p14="http://schemas.microsoft.com/office/powerpoint/2010/main" val="2829760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5">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10">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2" name="Content Placeholder 2">
            <a:extLst>
              <a:ext uri="{FF2B5EF4-FFF2-40B4-BE49-F238E27FC236}">
                <a16:creationId xmlns:a16="http://schemas.microsoft.com/office/drawing/2014/main" id="{4649DEE0-6648-95BB-F82E-8E94798D7BFB}"/>
              </a:ext>
            </a:extLst>
          </p:cNvPr>
          <p:cNvSpPr txBox="1">
            <a:spLocks/>
          </p:cNvSpPr>
          <p:nvPr/>
        </p:nvSpPr>
        <p:spPr>
          <a:xfrm>
            <a:off x="-1" y="996988"/>
            <a:ext cx="7680499" cy="4667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67"/>
              </a:spcAft>
            </a:pPr>
            <a:r>
              <a:rPr lang="en-GB" sz="2000" dirty="0">
                <a:solidFill>
                  <a:schemeClr val="tx2"/>
                </a:solidFill>
              </a:rPr>
              <a:t>50 kW can be extracted in the long-term, over 25 years.</a:t>
            </a:r>
          </a:p>
          <a:p>
            <a:pPr>
              <a:spcAft>
                <a:spcPts val="667"/>
              </a:spcAft>
            </a:pPr>
            <a:r>
              <a:rPr lang="en-GB" sz="2000" dirty="0">
                <a:solidFill>
                  <a:schemeClr val="tx2"/>
                </a:solidFill>
              </a:rPr>
              <a:t>There is thermal draw-down with a concave up orientation towards the DBHE as seen from the rock temperature contours.  </a:t>
            </a:r>
          </a:p>
          <a:p>
            <a:pPr>
              <a:spcAft>
                <a:spcPts val="667"/>
              </a:spcAft>
            </a:pPr>
            <a:r>
              <a:rPr lang="en-GB" sz="2000" dirty="0">
                <a:solidFill>
                  <a:schemeClr val="tx2"/>
                </a:solidFill>
              </a:rPr>
              <a:t>Thermal draw-down is high in the initial years but a quasi-steady state is reached after ~10 years. </a:t>
            </a:r>
          </a:p>
          <a:p>
            <a:pPr>
              <a:spcAft>
                <a:spcPts val="667"/>
              </a:spcAft>
            </a:pPr>
            <a:r>
              <a:rPr lang="en-GB" sz="2000" dirty="0">
                <a:solidFill>
                  <a:schemeClr val="tx2"/>
                </a:solidFill>
              </a:rPr>
              <a:t>The radius of thermal influence is ~60m from the DBHE, measured to within 0.5 degree of initial conditions.</a:t>
            </a:r>
          </a:p>
          <a:p>
            <a:pPr>
              <a:spcAft>
                <a:spcPts val="667"/>
              </a:spcAft>
            </a:pPr>
            <a:r>
              <a:rPr lang="en-GB" sz="2000" dirty="0">
                <a:solidFill>
                  <a:schemeClr val="tx2"/>
                </a:solidFill>
              </a:rPr>
              <a:t>Radius of thermal influence increases with depth as more heat is extracted from the deeper section of the DBHE. The radius of thermal of influence is ~40m at 161 m depth but increases to 60 m at the bottom of the DBHE.</a:t>
            </a:r>
          </a:p>
          <a:p>
            <a:pPr>
              <a:spcAft>
                <a:spcPts val="667"/>
              </a:spcAft>
            </a:pPr>
            <a:endParaRPr lang="en-GB" sz="2000" dirty="0">
              <a:solidFill>
                <a:schemeClr val="tx2"/>
              </a:solidFill>
            </a:endParaRPr>
          </a:p>
          <a:p>
            <a:pPr marL="457200" indent="-457200">
              <a:spcAft>
                <a:spcPts val="667"/>
              </a:spcAft>
              <a:buFont typeface="+mj-lt"/>
              <a:buAutoNum type="arabicPeriod"/>
            </a:pPr>
            <a:endParaRPr lang="en-GB" sz="2000" dirty="0">
              <a:solidFill>
                <a:schemeClr val="tx2"/>
              </a:solidFill>
            </a:endParaRPr>
          </a:p>
        </p:txBody>
      </p:sp>
      <p:sp>
        <p:nvSpPr>
          <p:cNvPr id="4" name="Content Placeholder 2">
            <a:extLst>
              <a:ext uri="{FF2B5EF4-FFF2-40B4-BE49-F238E27FC236}">
                <a16:creationId xmlns:a16="http://schemas.microsoft.com/office/drawing/2014/main" id="{FBC1C316-F269-A85D-1C2A-DF08DF86EB42}"/>
              </a:ext>
            </a:extLst>
          </p:cNvPr>
          <p:cNvSpPr txBox="1">
            <a:spLocks/>
          </p:cNvSpPr>
          <p:nvPr/>
        </p:nvSpPr>
        <p:spPr>
          <a:xfrm>
            <a:off x="6613698" y="5869909"/>
            <a:ext cx="5578301" cy="725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67"/>
              </a:spcAft>
              <a:buNone/>
            </a:pPr>
            <a:r>
              <a:rPr lang="en-GB" sz="1400" dirty="0"/>
              <a:t>Rock temperature around the DBHE showing thermal draw-down with time for 50kW extraction. Slice is taken at the mid y-plane</a:t>
            </a:r>
          </a:p>
        </p:txBody>
      </p:sp>
      <p:sp>
        <p:nvSpPr>
          <p:cNvPr id="6" name="TextBox 5">
            <a:extLst>
              <a:ext uri="{FF2B5EF4-FFF2-40B4-BE49-F238E27FC236}">
                <a16:creationId xmlns:a16="http://schemas.microsoft.com/office/drawing/2014/main" id="{47BDAD4D-038E-B851-332C-B434997A562A}"/>
              </a:ext>
            </a:extLst>
          </p:cNvPr>
          <p:cNvSpPr txBox="1"/>
          <p:nvPr/>
        </p:nvSpPr>
        <p:spPr>
          <a:xfrm>
            <a:off x="-1" y="4999507"/>
            <a:ext cx="6613697" cy="16260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1100" b="0" i="0" u="none" strike="noStrike" kern="1200" cap="none" spc="0" normalizeH="0" baseline="0" noProof="0" dirty="0">
                <a:ln>
                  <a:noFill/>
                </a:ln>
                <a:solidFill>
                  <a:srgbClr val="003865"/>
                </a:solidFill>
                <a:effectLst/>
                <a:uLnTx/>
                <a:uFillTx/>
                <a:latin typeface="Calibri" panose="020F0502020204030204"/>
                <a:ea typeface="+mn-ea"/>
                <a:cs typeface="+mn-cs"/>
              </a:rPr>
              <a:t>Kolo, I., Brown, C.S., Falcone, G. and Banks, D., 2023. Repurposing a Geothermal Exploration Well as a Deep Borehole Heat Exchanger: Understanding Long-Term Effects of Lithological Layering, Flow Direction, and Circulation Flow Rate. Sustainability, 15(5), p.4140.</a:t>
            </a:r>
          </a:p>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1100" b="0" i="0" u="none" strike="noStrike" kern="1200" cap="none" spc="0" normalizeH="0" baseline="0" noProof="0" dirty="0">
                <a:ln>
                  <a:noFill/>
                </a:ln>
                <a:solidFill>
                  <a:srgbClr val="003865"/>
                </a:solidFill>
                <a:effectLst/>
                <a:uLnTx/>
                <a:uFillTx/>
                <a:latin typeface="Calibri" panose="020F0502020204030204"/>
                <a:ea typeface="+mn-ea"/>
                <a:cs typeface="+mn-cs"/>
              </a:rPr>
              <a:t>Brown, C.S., Kolo, I., Falcone, G. and Banks, D., 2023. Investigating scalability of deep borehole heat exchangers: Numerical modelling of arrays with varied modes of operation. Renewable Energy, 202, pp.442-452.</a:t>
            </a:r>
          </a:p>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1100" b="0" i="0" u="none" strike="noStrike" kern="1200" cap="none" spc="0" normalizeH="0" baseline="0" noProof="0" dirty="0">
                <a:ln>
                  <a:noFill/>
                </a:ln>
                <a:solidFill>
                  <a:srgbClr val="003865"/>
                </a:solidFill>
                <a:effectLst/>
                <a:uLnTx/>
                <a:uFillTx/>
                <a:latin typeface="Calibri" panose="020F0502020204030204"/>
                <a:ea typeface="+mn-ea"/>
                <a:cs typeface="+mn-cs"/>
              </a:rPr>
              <a:t>Kolo, I., Brown, C.S., Falcone, G. and Banks, D., 2022. Closed-loop Deep Borehole Heat Exchanger: Newcastle Science Central Deep Geothermal Borehole. In: European Geothermal Congress 2022, Berlin, Germany, 17-21 Oct 2022, ISBN 9782960194623</a:t>
            </a:r>
          </a:p>
        </p:txBody>
      </p:sp>
      <p:pic>
        <p:nvPicPr>
          <p:cNvPr id="18" name="Media1.mp4">
            <a:hlinkClick r:id="" action="ppaction://media"/>
            <a:extLst>
              <a:ext uri="{FF2B5EF4-FFF2-40B4-BE49-F238E27FC236}">
                <a16:creationId xmlns:a16="http://schemas.microsoft.com/office/drawing/2014/main" id="{788C9737-7765-851E-1E2A-6DF4D80056C2}"/>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11"/>
          <a:srcRect l="14147" r="14145"/>
          <a:stretch/>
        </p:blipFill>
        <p:spPr>
          <a:xfrm>
            <a:off x="7680498" y="918271"/>
            <a:ext cx="4511501" cy="4718636"/>
          </a:xfrm>
          <a:prstGeom prst="rect">
            <a:avLst/>
          </a:prstGeom>
        </p:spPr>
      </p:pic>
    </p:spTree>
    <p:extLst>
      <p:ext uri="{BB962C8B-B14F-4D97-AF65-F5344CB8AC3E}">
        <p14:creationId xmlns:p14="http://schemas.microsoft.com/office/powerpoint/2010/main" val="9944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44" fill="hold"/>
                                        <p:tgtEl>
                                          <p:spTgt spid="1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8"/>
                </p:tgtEl>
              </p:cMediaNode>
            </p:vide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8"/>
                                        </p:tgtEl>
                                      </p:cBhvr>
                                    </p:cmd>
                                  </p:childTnLst>
                                </p:cTn>
                              </p:par>
                            </p:childTnLst>
                          </p:cTn>
                        </p:par>
                      </p:childTnLst>
                    </p:cTn>
                  </p:par>
                </p:childTnLst>
              </p:cTn>
              <p:nextCondLst>
                <p:cond evt="onClick" delay="0">
                  <p:tgtEl>
                    <p:spTgt spid="18"/>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20623" y="318525"/>
            <a:ext cx="9210963" cy="888786"/>
          </a:xfrm>
          <a:prstGeom prst="rect">
            <a:avLst/>
          </a:prstGeom>
        </p:spPr>
        <p:txBody>
          <a:bodyPr>
            <a:normAutofit fontScale="90000"/>
          </a:bodyPr>
          <a:lstStyle/>
          <a:p>
            <a:pPr algn="l"/>
            <a:r>
              <a:rPr lang="en-US" dirty="0"/>
              <a:t>Modelling Deep Thermal Response Tests</a:t>
            </a:r>
          </a:p>
        </p:txBody>
      </p:sp>
      <p:sp>
        <p:nvSpPr>
          <p:cNvPr id="3" name="Content Placeholder 2">
            <a:extLst>
              <a:ext uri="{FF2B5EF4-FFF2-40B4-BE49-F238E27FC236}">
                <a16:creationId xmlns:a16="http://schemas.microsoft.com/office/drawing/2014/main" id="{B9FE1D26-E4E5-F70D-E13C-18AD8139A01B}"/>
              </a:ext>
            </a:extLst>
          </p:cNvPr>
          <p:cNvSpPr txBox="1">
            <a:spLocks/>
          </p:cNvSpPr>
          <p:nvPr/>
        </p:nvSpPr>
        <p:spPr>
          <a:xfrm>
            <a:off x="0" y="1112715"/>
            <a:ext cx="6184046" cy="490055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Aft>
                <a:spcPts val="667"/>
              </a:spcAft>
            </a:pPr>
            <a:r>
              <a:rPr lang="en-GB" sz="1800" dirty="0"/>
              <a:t>Comparison of different software for modelling thermal response tests (TRTs).</a:t>
            </a:r>
          </a:p>
          <a:p>
            <a:pPr algn="just">
              <a:spcAft>
                <a:spcPts val="667"/>
              </a:spcAft>
            </a:pPr>
            <a:r>
              <a:rPr lang="en-GB" sz="1800" dirty="0"/>
              <a:t>Parameters: 50 kW heat load, circulation rate of 3 L/s through the annular space with extraction through the central pipe (i.e., CXA). Ground thermal conductivity of 2.55 W/(</a:t>
            </a:r>
            <a:r>
              <a:rPr lang="en-GB" sz="1800" dirty="0" err="1"/>
              <a:t>m.K</a:t>
            </a:r>
            <a:r>
              <a:rPr lang="en-GB" sz="1800" dirty="0"/>
              <a:t>).</a:t>
            </a:r>
          </a:p>
          <a:p>
            <a:pPr algn="just">
              <a:spcAft>
                <a:spcPts val="667"/>
              </a:spcAft>
            </a:pPr>
            <a:r>
              <a:rPr lang="en-GB" sz="1800" dirty="0"/>
              <a:t>Critical time for the Line Source Method (i.e.,</a:t>
            </a:r>
            <a:r>
              <a:rPr lang="en-GB" sz="1800" dirty="0" err="1"/>
              <a:t>Tcrit</a:t>
            </a:r>
            <a:r>
              <a:rPr lang="en-GB" sz="1800" dirty="0"/>
              <a:t>) was 15h. Therefore, results should be valid after this time.</a:t>
            </a:r>
          </a:p>
          <a:p>
            <a:pPr algn="just">
              <a:spcAft>
                <a:spcPts val="667"/>
              </a:spcAft>
            </a:pPr>
            <a:r>
              <a:rPr lang="en-GB" sz="1800" dirty="0"/>
              <a:t>At the end of the simulation the average fluid temperature plotted against time is parallel for all approaches (figure 2).</a:t>
            </a:r>
          </a:p>
          <a:p>
            <a:pPr algn="just">
              <a:spcAft>
                <a:spcPts val="667"/>
              </a:spcAft>
            </a:pPr>
            <a:r>
              <a:rPr lang="en-GB" sz="1800" dirty="0"/>
              <a:t>Beier’s solution produces elevated temperatures by 2.3 °C (recorded at the end of the simulation).</a:t>
            </a:r>
          </a:p>
          <a:p>
            <a:pPr algn="just">
              <a:spcAft>
                <a:spcPts val="667"/>
              </a:spcAft>
            </a:pPr>
            <a:r>
              <a:rPr lang="en-GB" sz="1800" dirty="0"/>
              <a:t>When using the Line Source Method, Beier’s solution provides the best estimate for thermal conductivity in comparison to the model inputs (2.55 W/(</a:t>
            </a:r>
            <a:r>
              <a:rPr lang="en-GB" sz="1800" dirty="0" err="1"/>
              <a:t>m.K</a:t>
            </a:r>
            <a:r>
              <a:rPr lang="en-GB" sz="1800" dirty="0"/>
              <a:t>)).</a:t>
            </a:r>
          </a:p>
          <a:p>
            <a:pPr algn="just">
              <a:spcAft>
                <a:spcPts val="667"/>
              </a:spcAft>
            </a:pPr>
            <a:endParaRPr lang="en-GB" sz="1800" dirty="0"/>
          </a:p>
          <a:p>
            <a:pPr marL="457200" indent="-457200" algn="just">
              <a:spcAft>
                <a:spcPts val="667"/>
              </a:spcAft>
              <a:buFont typeface="+mj-lt"/>
              <a:buAutoNum type="arabicPeriod"/>
            </a:pPr>
            <a:endParaRPr lang="en-GB" sz="1800" dirty="0">
              <a:solidFill>
                <a:schemeClr val="tx2"/>
              </a:solidFill>
            </a:endParaRPr>
          </a:p>
        </p:txBody>
      </p:sp>
      <p:sp>
        <p:nvSpPr>
          <p:cNvPr id="6" name="Content Placeholder 2">
            <a:extLst>
              <a:ext uri="{FF2B5EF4-FFF2-40B4-BE49-F238E27FC236}">
                <a16:creationId xmlns:a16="http://schemas.microsoft.com/office/drawing/2014/main" id="{474D705A-5A50-2C37-78FC-5AA0B5602FFD}"/>
              </a:ext>
            </a:extLst>
          </p:cNvPr>
          <p:cNvSpPr txBox="1">
            <a:spLocks/>
          </p:cNvSpPr>
          <p:nvPr/>
        </p:nvSpPr>
        <p:spPr>
          <a:xfrm>
            <a:off x="6613699" y="6217659"/>
            <a:ext cx="5374192" cy="725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67"/>
              </a:spcAft>
              <a:buNone/>
            </a:pPr>
            <a:r>
              <a:rPr lang="en-GB" sz="1200" i="1" dirty="0"/>
              <a:t>Figure 3: Evolution of inlet and outlet temperatures plotted against depth for each modelling approach for 3 days (a) and 5 days (b). Dashed line is the inlet fluid through the annulus and solid line is outlet through the central pipe.</a:t>
            </a:r>
          </a:p>
        </p:txBody>
      </p:sp>
      <p:pic>
        <p:nvPicPr>
          <p:cNvPr id="4" name="Picture 3">
            <a:extLst>
              <a:ext uri="{FF2B5EF4-FFF2-40B4-BE49-F238E27FC236}">
                <a16:creationId xmlns:a16="http://schemas.microsoft.com/office/drawing/2014/main" id="{4FF5F05D-FD23-6647-F13A-1EE7278F0EC6}"/>
              </a:ext>
            </a:extLst>
          </p:cNvPr>
          <p:cNvPicPr>
            <a:picLocks noChangeAspect="1"/>
          </p:cNvPicPr>
          <p:nvPr/>
        </p:nvPicPr>
        <p:blipFill>
          <a:blip r:embed="rId3"/>
          <a:stretch>
            <a:fillRect/>
          </a:stretch>
        </p:blipFill>
        <p:spPr>
          <a:xfrm>
            <a:off x="6226105" y="1012449"/>
            <a:ext cx="5979940" cy="2416551"/>
          </a:xfrm>
          <a:prstGeom prst="rect">
            <a:avLst/>
          </a:prstGeom>
        </p:spPr>
      </p:pic>
      <p:pic>
        <p:nvPicPr>
          <p:cNvPr id="11" name="Picture 10">
            <a:extLst>
              <a:ext uri="{FF2B5EF4-FFF2-40B4-BE49-F238E27FC236}">
                <a16:creationId xmlns:a16="http://schemas.microsoft.com/office/drawing/2014/main" id="{6708F841-4A6E-7493-0070-2BE2497E49EF}"/>
              </a:ext>
            </a:extLst>
          </p:cNvPr>
          <p:cNvPicPr>
            <a:picLocks noChangeAspect="1"/>
          </p:cNvPicPr>
          <p:nvPr/>
        </p:nvPicPr>
        <p:blipFill>
          <a:blip r:embed="rId4"/>
          <a:stretch>
            <a:fillRect/>
          </a:stretch>
        </p:blipFill>
        <p:spPr>
          <a:xfrm>
            <a:off x="6174004" y="3801107"/>
            <a:ext cx="6032041" cy="2416551"/>
          </a:xfrm>
          <a:prstGeom prst="rect">
            <a:avLst/>
          </a:prstGeom>
        </p:spPr>
      </p:pic>
      <p:sp>
        <p:nvSpPr>
          <p:cNvPr id="12" name="Content Placeholder 2">
            <a:extLst>
              <a:ext uri="{FF2B5EF4-FFF2-40B4-BE49-F238E27FC236}">
                <a16:creationId xmlns:a16="http://schemas.microsoft.com/office/drawing/2014/main" id="{0E9A385F-5823-2AF6-CE01-0B798AAA17C2}"/>
              </a:ext>
            </a:extLst>
          </p:cNvPr>
          <p:cNvSpPr txBox="1">
            <a:spLocks/>
          </p:cNvSpPr>
          <p:nvPr/>
        </p:nvSpPr>
        <p:spPr>
          <a:xfrm>
            <a:off x="6613698" y="3480922"/>
            <a:ext cx="5374193" cy="725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67"/>
              </a:spcAft>
              <a:buNone/>
            </a:pPr>
            <a:r>
              <a:rPr lang="en-GB" sz="1200" i="1" dirty="0"/>
              <a:t>Figure 2:  Evolution of apparent average fluid temperatures with time for each modelling approach using a logarithmic x axis (a) and linear (b).</a:t>
            </a:r>
          </a:p>
        </p:txBody>
      </p:sp>
      <p:sp>
        <p:nvSpPr>
          <p:cNvPr id="2" name="TextBox 1">
            <a:extLst>
              <a:ext uri="{FF2B5EF4-FFF2-40B4-BE49-F238E27FC236}">
                <a16:creationId xmlns:a16="http://schemas.microsoft.com/office/drawing/2014/main" id="{337D2F84-F87D-3ABB-7588-94198571008D}"/>
              </a:ext>
            </a:extLst>
          </p:cNvPr>
          <p:cNvSpPr txBox="1"/>
          <p:nvPr/>
        </p:nvSpPr>
        <p:spPr>
          <a:xfrm>
            <a:off x="78004" y="6475697"/>
            <a:ext cx="609600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8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Brown, C.S., Kolo, I., Banks, D., Doran, H.R, and Falcone, G., 2023. Modelling Thermal Response Tests for Deep Coaxial Borehole Heat Exchangers. Accepted for publication in the World Geothermal Congress, Beijing, 2023.</a:t>
            </a:r>
          </a:p>
        </p:txBody>
      </p:sp>
    </p:spTree>
    <p:extLst>
      <p:ext uri="{BB962C8B-B14F-4D97-AF65-F5344CB8AC3E}">
        <p14:creationId xmlns:p14="http://schemas.microsoft.com/office/powerpoint/2010/main" val="46449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3">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8">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6" name="Title 1">
            <a:extLst>
              <a:ext uri="{FF2B5EF4-FFF2-40B4-BE49-F238E27FC236}">
                <a16:creationId xmlns:a16="http://schemas.microsoft.com/office/drawing/2014/main" id="{4D355AB0-8F09-6C8B-59D2-7BE5449F043D}"/>
              </a:ext>
            </a:extLst>
          </p:cNvPr>
          <p:cNvSpPr txBox="1">
            <a:spLocks/>
          </p:cNvSpPr>
          <p:nvPr/>
        </p:nvSpPr>
        <p:spPr>
          <a:xfrm>
            <a:off x="125023" y="1010978"/>
            <a:ext cx="7465920" cy="171785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dirty="0">
                <a:latin typeface="+mn-lt"/>
              </a:rPr>
              <a:t>Uncertainty analysis of the performance of a deep BHE at Newcastle Helix (Newcastle team)</a:t>
            </a:r>
          </a:p>
        </p:txBody>
      </p:sp>
      <p:sp>
        <p:nvSpPr>
          <p:cNvPr id="3" name="Content Placeholder 5">
            <a:extLst>
              <a:ext uri="{FF2B5EF4-FFF2-40B4-BE49-F238E27FC236}">
                <a16:creationId xmlns:a16="http://schemas.microsoft.com/office/drawing/2014/main" id="{8673E220-563F-3529-101D-D1553B93463F}"/>
              </a:ext>
            </a:extLst>
          </p:cNvPr>
          <p:cNvSpPr txBox="1">
            <a:spLocks/>
          </p:cNvSpPr>
          <p:nvPr/>
        </p:nvSpPr>
        <p:spPr>
          <a:xfrm>
            <a:off x="125023" y="2728835"/>
            <a:ext cx="6758234" cy="382616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spcAft>
                <a:spcPts val="1800"/>
              </a:spcAft>
            </a:pPr>
            <a:r>
              <a:rPr lang="en-GB" sz="2800" dirty="0"/>
              <a:t>Objectives:</a:t>
            </a:r>
          </a:p>
          <a:p>
            <a:pPr marL="271463" indent="-257175" algn="just">
              <a:spcAft>
                <a:spcPts val="1800"/>
              </a:spcAft>
              <a:buFont typeface="Arial" panose="020B0604020202020204" pitchFamily="34" charset="0"/>
              <a:buChar char="•"/>
            </a:pPr>
            <a:r>
              <a:rPr lang="en-GB" sz="2800" dirty="0">
                <a:solidFill>
                  <a:prstClr val="black"/>
                </a:solidFill>
              </a:rPr>
              <a:t>Explore effect of variability of key parameters on short and long-term deep coaxial BHE performance.</a:t>
            </a:r>
          </a:p>
          <a:p>
            <a:pPr marL="271463" indent="-257175" algn="just">
              <a:spcAft>
                <a:spcPts val="1800"/>
              </a:spcAft>
              <a:buFont typeface="Arial" panose="020B0604020202020204" pitchFamily="34" charset="0"/>
              <a:buChar char="•"/>
            </a:pPr>
            <a:r>
              <a:rPr lang="en-GB" sz="2800" dirty="0">
                <a:solidFill>
                  <a:prstClr val="black"/>
                </a:solidFill>
              </a:rPr>
              <a:t>Represent spatial variability by random fields.</a:t>
            </a:r>
          </a:p>
          <a:p>
            <a:pPr marL="271463" indent="-257175" algn="just">
              <a:spcAft>
                <a:spcPts val="1800"/>
              </a:spcAft>
              <a:buFont typeface="Arial" panose="020B0604020202020204" pitchFamily="34" charset="0"/>
              <a:buChar char="•"/>
            </a:pPr>
            <a:r>
              <a:rPr lang="en-GB" sz="2800" dirty="0">
                <a:solidFill>
                  <a:prstClr val="black"/>
                </a:solidFill>
              </a:rPr>
              <a:t>Address computing cost with HPC/surrogate models.</a:t>
            </a:r>
          </a:p>
        </p:txBody>
      </p:sp>
      <p:pic>
        <p:nvPicPr>
          <p:cNvPr id="12" name="Picture 11">
            <a:extLst>
              <a:ext uri="{FF2B5EF4-FFF2-40B4-BE49-F238E27FC236}">
                <a16:creationId xmlns:a16="http://schemas.microsoft.com/office/drawing/2014/main" id="{4E79BCBA-AEC6-67FE-97CD-D7D4BB5EFD1A}"/>
              </a:ext>
            </a:extLst>
          </p:cNvPr>
          <p:cNvPicPr>
            <a:picLocks noChangeAspect="1"/>
          </p:cNvPicPr>
          <p:nvPr/>
        </p:nvPicPr>
        <p:blipFill>
          <a:blip r:embed="rId9"/>
          <a:stretch>
            <a:fillRect/>
          </a:stretch>
        </p:blipFill>
        <p:spPr>
          <a:xfrm>
            <a:off x="7147560" y="743698"/>
            <a:ext cx="5050138" cy="5106044"/>
          </a:xfrm>
          <a:prstGeom prst="rect">
            <a:avLst/>
          </a:prstGeom>
        </p:spPr>
      </p:pic>
      <p:sp>
        <p:nvSpPr>
          <p:cNvPr id="13" name="TextBox 12">
            <a:extLst>
              <a:ext uri="{FF2B5EF4-FFF2-40B4-BE49-F238E27FC236}">
                <a16:creationId xmlns:a16="http://schemas.microsoft.com/office/drawing/2014/main" id="{D14EC648-AA12-C732-0AC5-A8173B713208}"/>
              </a:ext>
            </a:extLst>
          </p:cNvPr>
          <p:cNvSpPr txBox="1"/>
          <p:nvPr/>
        </p:nvSpPr>
        <p:spPr>
          <a:xfrm>
            <a:off x="7008279" y="5806293"/>
            <a:ext cx="5171841" cy="646331"/>
          </a:xfrm>
          <a:prstGeom prst="rect">
            <a:avLst/>
          </a:prstGeom>
          <a:noFill/>
          <a:ln w="31750">
            <a:noFill/>
          </a:ln>
        </p:spPr>
        <p:txBody>
          <a:bodyPr wrap="square" rtlCol="0">
            <a:spAutoFit/>
          </a:bodyPr>
          <a:lstStyle/>
          <a:p>
            <a:pPr>
              <a:spcAft>
                <a:spcPts val="200"/>
              </a:spcAft>
            </a:pPr>
            <a:r>
              <a:rPr lang="en-GB" b="1" dirty="0"/>
              <a:t>Variability of temperature and thermal conductivity at Science Central Borehole (Younger et al, 2016)</a:t>
            </a:r>
          </a:p>
        </p:txBody>
      </p:sp>
    </p:spTree>
    <p:extLst>
      <p:ext uri="{BB962C8B-B14F-4D97-AF65-F5344CB8AC3E}">
        <p14:creationId xmlns:p14="http://schemas.microsoft.com/office/powerpoint/2010/main" val="2299268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04AF-3106-0747-B618-864F5E43A7A4}"/>
              </a:ext>
            </a:extLst>
          </p:cNvPr>
          <p:cNvSpPr>
            <a:spLocks noGrp="1"/>
          </p:cNvSpPr>
          <p:nvPr>
            <p:ph type="title"/>
          </p:nvPr>
        </p:nvSpPr>
        <p:spPr/>
        <p:txBody>
          <a:bodyPr/>
          <a:lstStyle/>
          <a:p>
            <a:r>
              <a:rPr lang="en-GB" dirty="0"/>
              <a:t>Analytical model</a:t>
            </a:r>
          </a:p>
        </p:txBody>
      </p:sp>
      <p:sp>
        <p:nvSpPr>
          <p:cNvPr id="10" name="Footer Placeholder 9">
            <a:extLst>
              <a:ext uri="{FF2B5EF4-FFF2-40B4-BE49-F238E27FC236}">
                <a16:creationId xmlns:a16="http://schemas.microsoft.com/office/drawing/2014/main" id="{16BC7120-C9B0-0B47-9740-173EA0839B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rPr>
              <a:t>Uncertainty analysis of the performance of a deep BHE at Newcastle Helix</a:t>
            </a:r>
          </a:p>
        </p:txBody>
      </p:sp>
      <p:sp>
        <p:nvSpPr>
          <p:cNvPr id="11" name="Slide Number Placeholder 10">
            <a:extLst>
              <a:ext uri="{FF2B5EF4-FFF2-40B4-BE49-F238E27FC236}">
                <a16:creationId xmlns:a16="http://schemas.microsoft.com/office/drawing/2014/main" id="{C512801C-E38C-B148-A144-1AD99E78F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EA0D-6364-2B4A-8E45-9A79CD741A72}" type="slidenum">
              <a:rPr kumimoji="0" lang="en-GB" sz="1100" b="1" i="0" u="none" strike="noStrike" kern="1200" cap="none" spc="0" normalizeH="0" baseline="0" noProof="0" smtClean="0">
                <a:ln>
                  <a:noFill/>
                </a:ln>
                <a:solidFill>
                  <a:srgbClr val="000000"/>
                </a:solidFill>
                <a:effectLst/>
                <a:uLnTx/>
                <a:uFillTx/>
                <a:latin typeface="Derailed" panose="020B0503030101060003" pitchFamily="34" charset="77"/>
                <a:ea typeface="+mn-ea"/>
                <a:cs typeface="Sakkal Majalla" panose="020000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100" b="1" i="0" u="none" strike="noStrike" kern="1200" cap="none" spc="0" normalizeH="0" baseline="0" noProof="0">
              <a:ln>
                <a:noFill/>
              </a:ln>
              <a:solidFill>
                <a:srgbClr val="000000"/>
              </a:solidFill>
              <a:effectLst/>
              <a:uLnTx/>
              <a:uFillTx/>
              <a:latin typeface="Derailed" panose="020B0503030101060003" pitchFamily="34" charset="77"/>
              <a:ea typeface="+mn-ea"/>
              <a:cs typeface="Sakkal Majalla" panose="02000000000000000000" pitchFamily="2" charset="-78"/>
            </a:endParaRPr>
          </a:p>
        </p:txBody>
      </p:sp>
      <p:sp>
        <p:nvSpPr>
          <p:cNvPr id="42" name="Text Placeholder 41">
            <a:extLst>
              <a:ext uri="{FF2B5EF4-FFF2-40B4-BE49-F238E27FC236}">
                <a16:creationId xmlns:a16="http://schemas.microsoft.com/office/drawing/2014/main" id="{55A843F4-0DF1-48E2-98C3-976A3D8F4E3C}"/>
              </a:ext>
            </a:extLst>
          </p:cNvPr>
          <p:cNvSpPr>
            <a:spLocks noGrp="1"/>
          </p:cNvSpPr>
          <p:nvPr>
            <p:ph type="body" sz="quarter" idx="14"/>
          </p:nvPr>
        </p:nvSpPr>
        <p:spPr/>
        <p:txBody>
          <a:bodyPr>
            <a:normAutofit fontScale="85000" lnSpcReduction="10000"/>
          </a:bodyPr>
          <a:lstStyle/>
          <a:p>
            <a:r>
              <a:rPr lang="en-GB" dirty="0"/>
              <a:t>Uncertainty analysis</a:t>
            </a:r>
          </a:p>
        </p:txBody>
      </p:sp>
      <p:sp>
        <p:nvSpPr>
          <p:cNvPr id="13" name="Content Placeholder 5">
            <a:extLst>
              <a:ext uri="{FF2B5EF4-FFF2-40B4-BE49-F238E27FC236}">
                <a16:creationId xmlns:a16="http://schemas.microsoft.com/office/drawing/2014/main" id="{33637402-6CD8-5FCD-A85A-8451AEABAF57}"/>
              </a:ext>
            </a:extLst>
          </p:cNvPr>
          <p:cNvSpPr>
            <a:spLocks noGrp="1"/>
          </p:cNvSpPr>
          <p:nvPr>
            <p:ph sz="half" idx="1"/>
          </p:nvPr>
        </p:nvSpPr>
        <p:spPr>
          <a:xfrm>
            <a:off x="286632" y="2156230"/>
            <a:ext cx="5614628" cy="4200119"/>
          </a:xfrm>
        </p:spPr>
        <p:txBody>
          <a:bodyPr>
            <a:normAutofit fontScale="92500" lnSpcReduction="10000"/>
          </a:bodyPr>
          <a:lstStyle/>
          <a:p>
            <a:pPr marL="280988" lvl="2" indent="-219075"/>
            <a:r>
              <a:rPr lang="en-GB" sz="2600" b="0" dirty="0">
                <a:solidFill>
                  <a:prstClr val="black"/>
                </a:solidFill>
              </a:rPr>
              <a:t>Aim: explore effect of variability of key parameters on short and long-term deep coaxial BHE performance </a:t>
            </a:r>
          </a:p>
          <a:p>
            <a:pPr marL="280988" lvl="2" indent="-219075"/>
            <a:endParaRPr lang="en-GB" sz="2600" b="0" dirty="0">
              <a:solidFill>
                <a:prstClr val="black"/>
              </a:solidFill>
            </a:endParaRPr>
          </a:p>
          <a:p>
            <a:pPr marL="280988" lvl="2" indent="-219075"/>
            <a:r>
              <a:rPr lang="en-GB" sz="2600" b="0" dirty="0"/>
              <a:t>Uncertainty analysis requires </a:t>
            </a:r>
            <a:r>
              <a:rPr lang="en-GB" sz="2600" dirty="0"/>
              <a:t>fast</a:t>
            </a:r>
            <a:r>
              <a:rPr lang="en-GB" sz="2600" b="0" dirty="0"/>
              <a:t> models (or surrogate models)</a:t>
            </a:r>
          </a:p>
          <a:p>
            <a:pPr marL="280988" lvl="2" indent="-219075"/>
            <a:endParaRPr lang="en-GB" sz="2600" b="0" dirty="0"/>
          </a:p>
          <a:p>
            <a:pPr marL="280988" lvl="2" indent="-219075"/>
            <a:r>
              <a:rPr lang="en-GB" sz="2600" b="0" dirty="0"/>
              <a:t>Beier (2020) analytical solution compared with FE model of Science Central borehole as a 1651m deep BHE for short term (30 day) extraction of 50kW</a:t>
            </a:r>
            <a:br>
              <a:rPr lang="en-GB" b="0" dirty="0"/>
            </a:br>
            <a:endParaRPr lang="en-GB" b="0" dirty="0"/>
          </a:p>
        </p:txBody>
      </p:sp>
      <p:pic>
        <p:nvPicPr>
          <p:cNvPr id="21" name="Picture 20" descr="A picture containing diagram&#10;&#10;Description automatically generated">
            <a:extLst>
              <a:ext uri="{FF2B5EF4-FFF2-40B4-BE49-F238E27FC236}">
                <a16:creationId xmlns:a16="http://schemas.microsoft.com/office/drawing/2014/main" id="{2AF57721-BAED-0C07-213C-C177D894A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10082" y="1006564"/>
            <a:ext cx="2737485" cy="2299335"/>
          </a:xfrm>
          <a:prstGeom prst="rect">
            <a:avLst/>
          </a:prstGeom>
        </p:spPr>
      </p:pic>
      <p:sp>
        <p:nvSpPr>
          <p:cNvPr id="27" name="TextBox 26">
            <a:extLst>
              <a:ext uri="{FF2B5EF4-FFF2-40B4-BE49-F238E27FC236}">
                <a16:creationId xmlns:a16="http://schemas.microsoft.com/office/drawing/2014/main" id="{3EF80A92-C039-B2F0-C11E-73948D48538C}"/>
              </a:ext>
            </a:extLst>
          </p:cNvPr>
          <p:cNvSpPr txBox="1"/>
          <p:nvPr/>
        </p:nvSpPr>
        <p:spPr>
          <a:xfrm>
            <a:off x="8310394" y="3423795"/>
            <a:ext cx="3881606" cy="276999"/>
          </a:xfrm>
          <a:prstGeom prst="rect">
            <a:avLst/>
          </a:prstGeom>
          <a:noFill/>
          <a:ln w="31750">
            <a:noFill/>
          </a:ln>
        </p:spPr>
        <p:txBody>
          <a:bodyPr wrap="square" rtlCol="0">
            <a:spAutoFit/>
          </a:bodyPr>
          <a:lstStyle/>
          <a:p>
            <a:pPr>
              <a:spcAft>
                <a:spcPts val="200"/>
              </a:spcAft>
            </a:pPr>
            <a:r>
              <a:rPr lang="en-GB" sz="1200" b="1" dirty="0"/>
              <a:t>Analytical vs FE</a:t>
            </a:r>
          </a:p>
        </p:txBody>
      </p:sp>
      <p:sp>
        <p:nvSpPr>
          <p:cNvPr id="28" name="TextBox 27">
            <a:extLst>
              <a:ext uri="{FF2B5EF4-FFF2-40B4-BE49-F238E27FC236}">
                <a16:creationId xmlns:a16="http://schemas.microsoft.com/office/drawing/2014/main" id="{D8D89FC5-3118-E4B1-0F05-30593B401767}"/>
              </a:ext>
            </a:extLst>
          </p:cNvPr>
          <p:cNvSpPr txBox="1"/>
          <p:nvPr/>
        </p:nvSpPr>
        <p:spPr>
          <a:xfrm>
            <a:off x="7047681" y="961411"/>
            <a:ext cx="1402420" cy="276999"/>
          </a:xfrm>
          <a:prstGeom prst="rect">
            <a:avLst/>
          </a:prstGeom>
          <a:noFill/>
          <a:ln w="31750">
            <a:noFill/>
          </a:ln>
        </p:spPr>
        <p:txBody>
          <a:bodyPr wrap="square" rtlCol="0">
            <a:spAutoFit/>
          </a:bodyPr>
          <a:lstStyle/>
          <a:p>
            <a:pPr>
              <a:spcAft>
                <a:spcPts val="200"/>
              </a:spcAft>
            </a:pPr>
            <a:r>
              <a:rPr lang="en-GB" sz="1200" b="1" dirty="0"/>
              <a:t>DBHE setup</a:t>
            </a:r>
          </a:p>
        </p:txBody>
      </p:sp>
      <p:pic>
        <p:nvPicPr>
          <p:cNvPr id="30" name="Picture 29">
            <a:extLst>
              <a:ext uri="{FF2B5EF4-FFF2-40B4-BE49-F238E27FC236}">
                <a16:creationId xmlns:a16="http://schemas.microsoft.com/office/drawing/2014/main" id="{900F8BD8-ED78-BD2D-65BE-0A8F80B8F550}"/>
              </a:ext>
            </a:extLst>
          </p:cNvPr>
          <p:cNvPicPr>
            <a:picLocks noChangeAspect="1"/>
          </p:cNvPicPr>
          <p:nvPr/>
        </p:nvPicPr>
        <p:blipFill>
          <a:blip r:embed="rId4"/>
          <a:stretch>
            <a:fillRect/>
          </a:stretch>
        </p:blipFill>
        <p:spPr>
          <a:xfrm>
            <a:off x="5791280" y="1349424"/>
            <a:ext cx="3446947" cy="1463024"/>
          </a:xfrm>
          <a:prstGeom prst="rect">
            <a:avLst/>
          </a:prstGeom>
        </p:spPr>
      </p:pic>
      <p:sp>
        <p:nvSpPr>
          <p:cNvPr id="31" name="TextBox 30">
            <a:extLst>
              <a:ext uri="{FF2B5EF4-FFF2-40B4-BE49-F238E27FC236}">
                <a16:creationId xmlns:a16="http://schemas.microsoft.com/office/drawing/2014/main" id="{7E2DB5E0-FD01-5E74-B291-E6A96B3ED9BF}"/>
              </a:ext>
            </a:extLst>
          </p:cNvPr>
          <p:cNvSpPr txBox="1"/>
          <p:nvPr/>
        </p:nvSpPr>
        <p:spPr>
          <a:xfrm>
            <a:off x="10349317" y="961411"/>
            <a:ext cx="1402420" cy="276999"/>
          </a:xfrm>
          <a:prstGeom prst="rect">
            <a:avLst/>
          </a:prstGeom>
          <a:noFill/>
          <a:ln w="31750">
            <a:noFill/>
          </a:ln>
        </p:spPr>
        <p:txBody>
          <a:bodyPr wrap="square" rtlCol="0">
            <a:spAutoFit/>
          </a:bodyPr>
          <a:lstStyle/>
          <a:p>
            <a:pPr>
              <a:spcAft>
                <a:spcPts val="200"/>
              </a:spcAft>
            </a:pPr>
            <a:r>
              <a:rPr lang="en-GB" sz="1200" b="1" dirty="0"/>
              <a:t>FE model</a:t>
            </a:r>
          </a:p>
        </p:txBody>
      </p:sp>
      <p:pic>
        <p:nvPicPr>
          <p:cNvPr id="3" name="Picture 2">
            <a:extLst>
              <a:ext uri="{FF2B5EF4-FFF2-40B4-BE49-F238E27FC236}">
                <a16:creationId xmlns:a16="http://schemas.microsoft.com/office/drawing/2014/main" id="{230EDE80-CE18-A905-F046-61CF3AC997D2}"/>
              </a:ext>
            </a:extLst>
          </p:cNvPr>
          <p:cNvPicPr>
            <a:picLocks noChangeAspect="1"/>
          </p:cNvPicPr>
          <p:nvPr/>
        </p:nvPicPr>
        <p:blipFill>
          <a:blip r:embed="rId5"/>
          <a:stretch>
            <a:fillRect/>
          </a:stretch>
        </p:blipFill>
        <p:spPr>
          <a:xfrm>
            <a:off x="8850104" y="3666760"/>
            <a:ext cx="3279584" cy="2459317"/>
          </a:xfrm>
          <a:prstGeom prst="rect">
            <a:avLst/>
          </a:prstGeom>
        </p:spPr>
      </p:pic>
      <p:pic>
        <p:nvPicPr>
          <p:cNvPr id="4" name="Picture 3">
            <a:extLst>
              <a:ext uri="{FF2B5EF4-FFF2-40B4-BE49-F238E27FC236}">
                <a16:creationId xmlns:a16="http://schemas.microsoft.com/office/drawing/2014/main" id="{E69106D9-6415-3299-BF66-4A1F603E35A0}"/>
              </a:ext>
            </a:extLst>
          </p:cNvPr>
          <p:cNvPicPr>
            <a:picLocks noChangeAspect="1"/>
          </p:cNvPicPr>
          <p:nvPr/>
        </p:nvPicPr>
        <p:blipFill>
          <a:blip r:embed="rId6"/>
          <a:stretch>
            <a:fillRect/>
          </a:stretch>
        </p:blipFill>
        <p:spPr>
          <a:xfrm>
            <a:off x="5873400" y="3663128"/>
            <a:ext cx="3282706" cy="2462949"/>
          </a:xfrm>
          <a:prstGeom prst="rect">
            <a:avLst/>
          </a:prstGeom>
        </p:spPr>
      </p:pic>
    </p:spTree>
    <p:extLst>
      <p:ext uri="{BB962C8B-B14F-4D97-AF65-F5344CB8AC3E}">
        <p14:creationId xmlns:p14="http://schemas.microsoft.com/office/powerpoint/2010/main" val="29335227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04AF-3106-0747-B618-864F5E43A7A4}"/>
              </a:ext>
            </a:extLst>
          </p:cNvPr>
          <p:cNvSpPr>
            <a:spLocks noGrp="1"/>
          </p:cNvSpPr>
          <p:nvPr>
            <p:ph type="title"/>
          </p:nvPr>
        </p:nvSpPr>
        <p:spPr/>
        <p:txBody>
          <a:bodyPr/>
          <a:lstStyle/>
          <a:p>
            <a:r>
              <a:rPr lang="en-GB" dirty="0"/>
              <a:t>Uncertainty propagation</a:t>
            </a:r>
          </a:p>
        </p:txBody>
      </p:sp>
      <p:sp>
        <p:nvSpPr>
          <p:cNvPr id="10" name="Footer Placeholder 9">
            <a:extLst>
              <a:ext uri="{FF2B5EF4-FFF2-40B4-BE49-F238E27FC236}">
                <a16:creationId xmlns:a16="http://schemas.microsoft.com/office/drawing/2014/main" id="{16BC7120-C9B0-0B47-9740-173EA0839B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0000"/>
                </a:solidFill>
                <a:effectLst/>
                <a:uLnTx/>
                <a:uFillTx/>
                <a:latin typeface="Derailed" panose="020B0503030101060003" pitchFamily="34" charset="77"/>
                <a:ea typeface="+mn-ea"/>
                <a:cs typeface="+mn-cs"/>
              </a:rPr>
              <a:t>Uncertainty analysis of the performance of a deep BHE at Newcastle Helix</a:t>
            </a:r>
          </a:p>
        </p:txBody>
      </p:sp>
      <p:sp>
        <p:nvSpPr>
          <p:cNvPr id="11" name="Slide Number Placeholder 10">
            <a:extLst>
              <a:ext uri="{FF2B5EF4-FFF2-40B4-BE49-F238E27FC236}">
                <a16:creationId xmlns:a16="http://schemas.microsoft.com/office/drawing/2014/main" id="{C512801C-E38C-B148-A144-1AD99E78F9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E7EA0D-6364-2B4A-8E45-9A79CD741A72}" type="slidenum">
              <a:rPr kumimoji="0" lang="en-GB" sz="1100" b="1" i="0" u="none" strike="noStrike" kern="1200" cap="none" spc="0" normalizeH="0" baseline="0" noProof="0" smtClean="0">
                <a:ln>
                  <a:noFill/>
                </a:ln>
                <a:solidFill>
                  <a:srgbClr val="000000"/>
                </a:solidFill>
                <a:effectLst/>
                <a:uLnTx/>
                <a:uFillTx/>
                <a:latin typeface="Derailed" panose="020B0503030101060003" pitchFamily="34" charset="77"/>
                <a:ea typeface="+mn-ea"/>
                <a:cs typeface="Sakkal Majalla" panose="02000000000000000000" pitchFamily="2" charset="-78"/>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100" b="1" i="0" u="none" strike="noStrike" kern="1200" cap="none" spc="0" normalizeH="0" baseline="0" noProof="0">
              <a:ln>
                <a:noFill/>
              </a:ln>
              <a:solidFill>
                <a:srgbClr val="000000"/>
              </a:solidFill>
              <a:effectLst/>
              <a:uLnTx/>
              <a:uFillTx/>
              <a:latin typeface="Derailed" panose="020B0503030101060003" pitchFamily="34" charset="77"/>
              <a:ea typeface="+mn-ea"/>
              <a:cs typeface="Sakkal Majalla" panose="02000000000000000000" pitchFamily="2" charset="-78"/>
            </a:endParaRPr>
          </a:p>
        </p:txBody>
      </p:sp>
      <p:sp>
        <p:nvSpPr>
          <p:cNvPr id="42" name="Text Placeholder 41">
            <a:extLst>
              <a:ext uri="{FF2B5EF4-FFF2-40B4-BE49-F238E27FC236}">
                <a16:creationId xmlns:a16="http://schemas.microsoft.com/office/drawing/2014/main" id="{55A843F4-0DF1-48E2-98C3-976A3D8F4E3C}"/>
              </a:ext>
            </a:extLst>
          </p:cNvPr>
          <p:cNvSpPr>
            <a:spLocks noGrp="1"/>
          </p:cNvSpPr>
          <p:nvPr>
            <p:ph type="body" sz="quarter" idx="14"/>
          </p:nvPr>
        </p:nvSpPr>
        <p:spPr/>
        <p:txBody>
          <a:bodyPr>
            <a:normAutofit fontScale="85000" lnSpcReduction="10000"/>
          </a:bodyPr>
          <a:lstStyle/>
          <a:p>
            <a:r>
              <a:rPr lang="en-GB" dirty="0"/>
              <a:t>Uncertainty analysis</a:t>
            </a:r>
          </a:p>
        </p:txBody>
      </p:sp>
      <p:sp>
        <p:nvSpPr>
          <p:cNvPr id="13" name="Content Placeholder 5">
            <a:extLst>
              <a:ext uri="{FF2B5EF4-FFF2-40B4-BE49-F238E27FC236}">
                <a16:creationId xmlns:a16="http://schemas.microsoft.com/office/drawing/2014/main" id="{33637402-6CD8-5FCD-A85A-8451AEABAF57}"/>
              </a:ext>
            </a:extLst>
          </p:cNvPr>
          <p:cNvSpPr>
            <a:spLocks noGrp="1"/>
          </p:cNvSpPr>
          <p:nvPr>
            <p:ph sz="half" idx="1"/>
          </p:nvPr>
        </p:nvSpPr>
        <p:spPr>
          <a:xfrm>
            <a:off x="626768" y="2399145"/>
            <a:ext cx="7129866" cy="3826164"/>
          </a:xfrm>
        </p:spPr>
        <p:txBody>
          <a:bodyPr>
            <a:normAutofit fontScale="92500"/>
          </a:bodyPr>
          <a:lstStyle/>
          <a:p>
            <a:pPr marL="312738" lvl="2" indent="-219075"/>
            <a:r>
              <a:rPr lang="en-GB" sz="2400" b="0" dirty="0"/>
              <a:t>Simulated 50kW heat extraction over 25 years (</a:t>
            </a:r>
            <a:r>
              <a:rPr lang="en-GB" sz="2400" dirty="0"/>
              <a:t>long term</a:t>
            </a:r>
            <a:r>
              <a:rPr lang="en-GB" sz="2400" b="0" dirty="0"/>
              <a:t>)</a:t>
            </a:r>
          </a:p>
          <a:p>
            <a:pPr marL="312738" lvl="2" indent="-219075"/>
            <a:r>
              <a:rPr lang="en-GB" sz="2400" b="0" dirty="0"/>
              <a:t>Quantification of sources of uncertainty:</a:t>
            </a:r>
          </a:p>
          <a:p>
            <a:pPr marL="312738" lvl="2" indent="-219075"/>
            <a:endParaRPr lang="en-GB" sz="2400" b="0" dirty="0"/>
          </a:p>
          <a:p>
            <a:pPr marL="312738" lvl="2" indent="-219075"/>
            <a:endParaRPr lang="en-GB" sz="2400" b="0" dirty="0"/>
          </a:p>
          <a:p>
            <a:pPr marL="312738" lvl="2" indent="-219075"/>
            <a:endParaRPr lang="en-GB" sz="2400" b="0" dirty="0"/>
          </a:p>
          <a:p>
            <a:pPr marL="312738" lvl="2" indent="-219075"/>
            <a:endParaRPr lang="en-GB" sz="2400" b="0" dirty="0"/>
          </a:p>
          <a:p>
            <a:pPr marL="312738" lvl="2" indent="-219075"/>
            <a:endParaRPr lang="en-GB" sz="2400" b="0" dirty="0"/>
          </a:p>
          <a:p>
            <a:pPr marL="312738" lvl="2" indent="-219075"/>
            <a:endParaRPr lang="en-GB" sz="2400" b="0" dirty="0"/>
          </a:p>
          <a:p>
            <a:pPr marL="312738" lvl="2" indent="-219075"/>
            <a:r>
              <a:rPr lang="en-GB" sz="2400" b="0" dirty="0"/>
              <a:t>Results show potential variability in productive life</a:t>
            </a:r>
          </a:p>
          <a:p>
            <a:pPr marL="312738" lvl="2" indent="-219075"/>
            <a:r>
              <a:rPr lang="en-GB" sz="2400" b="0" dirty="0"/>
              <a:t>Sensitivity of the outflow temperature changes over time</a:t>
            </a:r>
          </a:p>
        </p:txBody>
      </p:sp>
      <p:graphicFrame>
        <p:nvGraphicFramePr>
          <p:cNvPr id="5" name="Table 4">
            <a:extLst>
              <a:ext uri="{FF2B5EF4-FFF2-40B4-BE49-F238E27FC236}">
                <a16:creationId xmlns:a16="http://schemas.microsoft.com/office/drawing/2014/main" id="{25974A46-39F5-A907-4BAC-F6BA899280A7}"/>
              </a:ext>
            </a:extLst>
          </p:cNvPr>
          <p:cNvGraphicFramePr>
            <a:graphicFrameLocks noGrp="1"/>
          </p:cNvGraphicFramePr>
          <p:nvPr>
            <p:extLst>
              <p:ext uri="{D42A27DB-BD31-4B8C-83A1-F6EECF244321}">
                <p14:modId xmlns:p14="http://schemas.microsoft.com/office/powerpoint/2010/main" val="3735443058"/>
              </p:ext>
            </p:extLst>
          </p:nvPr>
        </p:nvGraphicFramePr>
        <p:xfrm>
          <a:off x="1042214" y="3235600"/>
          <a:ext cx="6492948" cy="1714500"/>
        </p:xfrm>
        <a:graphic>
          <a:graphicData uri="http://schemas.openxmlformats.org/drawingml/2006/table">
            <a:tbl>
              <a:tblPr>
                <a:tableStyleId>{5C22544A-7EE6-4342-B048-85BDC9FD1C3A}</a:tableStyleId>
              </a:tblPr>
              <a:tblGrid>
                <a:gridCol w="494130">
                  <a:extLst>
                    <a:ext uri="{9D8B030D-6E8A-4147-A177-3AD203B41FA5}">
                      <a16:colId xmlns:a16="http://schemas.microsoft.com/office/drawing/2014/main" val="810324754"/>
                    </a:ext>
                  </a:extLst>
                </a:gridCol>
                <a:gridCol w="2267139">
                  <a:extLst>
                    <a:ext uri="{9D8B030D-6E8A-4147-A177-3AD203B41FA5}">
                      <a16:colId xmlns:a16="http://schemas.microsoft.com/office/drawing/2014/main" val="2162193470"/>
                    </a:ext>
                  </a:extLst>
                </a:gridCol>
                <a:gridCol w="821861">
                  <a:extLst>
                    <a:ext uri="{9D8B030D-6E8A-4147-A177-3AD203B41FA5}">
                      <a16:colId xmlns:a16="http://schemas.microsoft.com/office/drawing/2014/main" val="232695952"/>
                    </a:ext>
                  </a:extLst>
                </a:gridCol>
                <a:gridCol w="911369">
                  <a:extLst>
                    <a:ext uri="{9D8B030D-6E8A-4147-A177-3AD203B41FA5}">
                      <a16:colId xmlns:a16="http://schemas.microsoft.com/office/drawing/2014/main" val="3613632716"/>
                    </a:ext>
                  </a:extLst>
                </a:gridCol>
                <a:gridCol w="958305">
                  <a:extLst>
                    <a:ext uri="{9D8B030D-6E8A-4147-A177-3AD203B41FA5}">
                      <a16:colId xmlns:a16="http://schemas.microsoft.com/office/drawing/2014/main" val="900833211"/>
                    </a:ext>
                  </a:extLst>
                </a:gridCol>
                <a:gridCol w="1040144">
                  <a:extLst>
                    <a:ext uri="{9D8B030D-6E8A-4147-A177-3AD203B41FA5}">
                      <a16:colId xmlns:a16="http://schemas.microsoft.com/office/drawing/2014/main" val="3398086436"/>
                    </a:ext>
                  </a:extLst>
                </a:gridCol>
              </a:tblGrid>
              <a:tr h="190500">
                <a:tc>
                  <a:txBody>
                    <a:bodyPr/>
                    <a:lstStyle/>
                    <a:p>
                      <a:pPr algn="l" fontAlgn="b"/>
                      <a:r>
                        <a:rPr lang="en-GB" sz="1100" b="1" u="none" strike="noStrike" dirty="0">
                          <a:effectLst/>
                        </a:rPr>
                        <a:t>Name</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b="1" u="none" strike="noStrike" dirty="0">
                          <a:effectLst/>
                        </a:rPr>
                        <a:t>Description</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b="1" u="none" strike="noStrike" dirty="0">
                          <a:effectLst/>
                        </a:rPr>
                        <a:t>Unit</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b="1" u="none" strike="noStrike" dirty="0">
                          <a:effectLst/>
                        </a:rPr>
                        <a:t>Distribution</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b="1" u="none" strike="noStrike" dirty="0">
                          <a:effectLst/>
                        </a:rPr>
                        <a:t>Parameters</a:t>
                      </a:r>
                      <a:endParaRPr lang="en-GB"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b="1" u="none" strike="noStrike" dirty="0">
                          <a:effectLst/>
                        </a:rPr>
                        <a:t>Uncertainty (%)</a:t>
                      </a:r>
                      <a:endParaRPr lang="en-GB"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85502787"/>
                  </a:ext>
                </a:extLst>
              </a:tr>
              <a:tr h="190500">
                <a:tc>
                  <a:txBody>
                    <a:bodyPr/>
                    <a:lstStyle/>
                    <a:p>
                      <a:pPr algn="l" fontAlgn="b"/>
                      <a:r>
                        <a:rPr lang="en-GB" sz="1100" u="none" strike="noStrike" dirty="0" err="1">
                          <a:effectLst/>
                        </a:rPr>
                        <a:t>r</a:t>
                      </a:r>
                      <a:r>
                        <a:rPr lang="en-GB" sz="1100" u="none" strike="noStrike" baseline="-25000" dirty="0" err="1">
                          <a:effectLst/>
                        </a:rPr>
                        <a:t>b</a:t>
                      </a:r>
                      <a:endParaRPr lang="en-GB" sz="1100" b="0"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Borehole radius</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m</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Uniform</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[0.1006, 0.116] </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7</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53138180"/>
                  </a:ext>
                </a:extLst>
              </a:tr>
              <a:tr h="190500">
                <a:tc>
                  <a:txBody>
                    <a:bodyPr/>
                    <a:lstStyle/>
                    <a:p>
                      <a:pPr algn="l" fontAlgn="b"/>
                      <a:r>
                        <a:rPr lang="en-GB" sz="1100" u="none" strike="noStrike" dirty="0" err="1">
                          <a:effectLst/>
                        </a:rPr>
                        <a:t>k</a:t>
                      </a:r>
                      <a:r>
                        <a:rPr lang="en-GB" sz="1100" u="none" strike="noStrike" baseline="-25000" dirty="0" err="1">
                          <a:effectLst/>
                        </a:rPr>
                        <a:t>s</a:t>
                      </a:r>
                      <a:endParaRPr lang="en-GB" sz="1100" b="0"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Ground thermal conductivity</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W/(</a:t>
                      </a:r>
                      <a:r>
                        <a:rPr lang="en-GB" sz="1100" u="none" strike="noStrike" dirty="0" err="1">
                          <a:effectLst/>
                        </a:rPr>
                        <a:t>mK</a:t>
                      </a:r>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Gaussian</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[2.67, 0.534]</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20</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0550790"/>
                  </a:ext>
                </a:extLst>
              </a:tr>
              <a:tr h="190500">
                <a:tc>
                  <a:txBody>
                    <a:bodyPr/>
                    <a:lstStyle/>
                    <a:p>
                      <a:pPr algn="l" fontAlgn="b"/>
                      <a:r>
                        <a:rPr lang="en-GB" sz="1100" u="none" strike="noStrike" dirty="0">
                          <a:effectLst/>
                        </a:rPr>
                        <a:t>c</a:t>
                      </a:r>
                      <a:r>
                        <a:rPr lang="en-GB" sz="1100" u="none" strike="noStrike" baseline="-25000" dirty="0">
                          <a:effectLst/>
                        </a:rPr>
                        <a:t>s</a:t>
                      </a:r>
                      <a:endParaRPr lang="en-GB" sz="1100" b="0"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Ground volumetric heat capacity</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MJ/(m</a:t>
                      </a:r>
                      <a:r>
                        <a:rPr lang="en-GB" sz="1100" u="none" strike="noStrike" baseline="30000" dirty="0">
                          <a:effectLst/>
                        </a:rPr>
                        <a:t>3</a:t>
                      </a:r>
                      <a:r>
                        <a:rPr lang="en-GB" sz="1100" u="none" strike="noStrike" dirty="0">
                          <a:effectLst/>
                        </a:rPr>
                        <a:t>K)</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Gaussian</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[2.32, 0.464]</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20</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00973649"/>
                  </a:ext>
                </a:extLst>
              </a:tr>
              <a:tr h="190500">
                <a:tc>
                  <a:txBody>
                    <a:bodyPr/>
                    <a:lstStyle/>
                    <a:p>
                      <a:pPr algn="l" fontAlgn="b"/>
                      <a:r>
                        <a:rPr lang="en-GB" sz="1100" u="none" strike="noStrike" dirty="0">
                          <a:effectLst/>
                        </a:rPr>
                        <a:t>k</a:t>
                      </a:r>
                      <a:r>
                        <a:rPr lang="en-GB" sz="1100" u="none" strike="noStrike" baseline="-25000" dirty="0">
                          <a:effectLst/>
                        </a:rPr>
                        <a:t>g</a:t>
                      </a:r>
                      <a:endParaRPr lang="en-GB" sz="1100" b="0"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Grout thermal conductivity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W/(</a:t>
                      </a:r>
                      <a:r>
                        <a:rPr lang="en-GB" sz="1100" u="none" strike="noStrike" dirty="0" err="1">
                          <a:effectLst/>
                        </a:rPr>
                        <a:t>mK</a:t>
                      </a:r>
                      <a:r>
                        <a:rPr lang="en-GB" sz="1100" u="none" strike="noStrike" dirty="0">
                          <a:effectLst/>
                        </a:rPr>
                        <a:t>)</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Gaussian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[1.05,0.0525]</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09183948"/>
                  </a:ext>
                </a:extLst>
              </a:tr>
              <a:tr h="190500">
                <a:tc>
                  <a:txBody>
                    <a:bodyPr/>
                    <a:lstStyle/>
                    <a:p>
                      <a:pPr algn="l" fontAlgn="b"/>
                      <a:r>
                        <a:rPr lang="en-GB" sz="1100" u="none" strike="noStrike" dirty="0">
                          <a:effectLst/>
                        </a:rPr>
                        <a:t>c</a:t>
                      </a:r>
                      <a:r>
                        <a:rPr lang="en-GB" sz="1100" u="none" strike="noStrike" baseline="-25000" dirty="0">
                          <a:effectLst/>
                        </a:rPr>
                        <a:t>g</a:t>
                      </a:r>
                      <a:endParaRPr lang="en-GB" sz="1100" b="0" i="0" u="none" strike="noStrike" baseline="-25000"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Grout volumetric heat capacity</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MJ/(m</a:t>
                      </a:r>
                      <a:r>
                        <a:rPr lang="en-GB" sz="1100" u="none" strike="noStrike" baseline="30000" dirty="0">
                          <a:effectLst/>
                        </a:rPr>
                        <a:t>3</a:t>
                      </a:r>
                      <a:r>
                        <a:rPr lang="en-GB" sz="1100" u="none" strike="noStrike" dirty="0">
                          <a:effectLst/>
                        </a:rPr>
                        <a:t>K)</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Gaussian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[1.824, 0.0912]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01091898"/>
                  </a:ext>
                </a:extLst>
              </a:tr>
              <a:tr h="190500">
                <a:tc>
                  <a:txBody>
                    <a:bodyPr/>
                    <a:lstStyle/>
                    <a:p>
                      <a:pPr algn="l" fontAlgn="b"/>
                      <a:r>
                        <a:rPr lang="en-GB" sz="1100" u="none" strike="noStrike">
                          <a:effectLst/>
                        </a:rPr>
                        <a:t>w</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Flow rate</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L/s</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Gaussian</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[8.33, 0.42]</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a:effectLst/>
                        </a:rPr>
                        <a:t>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554410"/>
                  </a:ext>
                </a:extLst>
              </a:tr>
              <a:tr h="190500">
                <a:tc>
                  <a:txBody>
                    <a:bodyPr/>
                    <a:lstStyle/>
                    <a:p>
                      <a:pPr algn="l" fontAlgn="b"/>
                      <a:r>
                        <a:rPr lang="en-GB" sz="1100" u="none" strike="noStrike">
                          <a:effectLst/>
                        </a:rPr>
                        <a:t>T</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Surface temperature</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°C</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Uniform</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[8, 10]</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11</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63117087"/>
                  </a:ext>
                </a:extLst>
              </a:tr>
              <a:tr h="190500">
                <a:tc>
                  <a:txBody>
                    <a:bodyPr/>
                    <a:lstStyle/>
                    <a:p>
                      <a:pPr algn="l" fontAlgn="b"/>
                      <a:r>
                        <a:rPr lang="en-GB" sz="1100" u="none" strike="noStrike">
                          <a:effectLst/>
                        </a:rPr>
                        <a:t>gg</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Geothermal gradient</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°C/km</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a:effectLst/>
                        </a:rPr>
                        <a:t>Uniform</a:t>
                      </a:r>
                      <a:endParaRPr lang="en-GB"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GB" sz="1100" u="none" strike="noStrike" dirty="0">
                          <a:effectLst/>
                        </a:rPr>
                        <a:t>[30, 36.7]</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GB" sz="1100" u="none" strike="noStrike" dirty="0">
                          <a:effectLst/>
                        </a:rPr>
                        <a:t>10</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90438306"/>
                  </a:ext>
                </a:extLst>
              </a:tr>
            </a:tbl>
          </a:graphicData>
        </a:graphic>
      </p:graphicFrame>
      <p:pic>
        <p:nvPicPr>
          <p:cNvPr id="8" name="Picture 7">
            <a:extLst>
              <a:ext uri="{FF2B5EF4-FFF2-40B4-BE49-F238E27FC236}">
                <a16:creationId xmlns:a16="http://schemas.microsoft.com/office/drawing/2014/main" id="{04736AF9-45F4-E6D9-6439-74BD9E356D01}"/>
              </a:ext>
            </a:extLst>
          </p:cNvPr>
          <p:cNvPicPr>
            <a:picLocks noChangeAspect="1"/>
          </p:cNvPicPr>
          <p:nvPr/>
        </p:nvPicPr>
        <p:blipFill>
          <a:blip r:embed="rId3"/>
          <a:stretch>
            <a:fillRect/>
          </a:stretch>
        </p:blipFill>
        <p:spPr>
          <a:xfrm>
            <a:off x="8057209" y="858721"/>
            <a:ext cx="3495992" cy="2621993"/>
          </a:xfrm>
          <a:prstGeom prst="rect">
            <a:avLst/>
          </a:prstGeom>
        </p:spPr>
      </p:pic>
      <p:sp>
        <p:nvSpPr>
          <p:cNvPr id="15" name="TextBox 14">
            <a:extLst>
              <a:ext uri="{FF2B5EF4-FFF2-40B4-BE49-F238E27FC236}">
                <a16:creationId xmlns:a16="http://schemas.microsoft.com/office/drawing/2014/main" id="{363AAF93-6F2A-01A7-5018-9FF18C95DE60}"/>
              </a:ext>
            </a:extLst>
          </p:cNvPr>
          <p:cNvSpPr txBox="1"/>
          <p:nvPr/>
        </p:nvSpPr>
        <p:spPr>
          <a:xfrm>
            <a:off x="8531678" y="2895585"/>
            <a:ext cx="1402420" cy="276999"/>
          </a:xfrm>
          <a:prstGeom prst="rect">
            <a:avLst/>
          </a:prstGeom>
          <a:noFill/>
          <a:ln w="31750">
            <a:noFill/>
          </a:ln>
        </p:spPr>
        <p:txBody>
          <a:bodyPr wrap="square" rtlCol="0">
            <a:spAutoFit/>
          </a:bodyPr>
          <a:lstStyle/>
          <a:p>
            <a:pPr>
              <a:spcAft>
                <a:spcPts val="200"/>
              </a:spcAft>
            </a:pPr>
            <a:r>
              <a:rPr lang="en-GB" sz="1200" b="1" dirty="0"/>
              <a:t>Monte Carlo</a:t>
            </a:r>
          </a:p>
        </p:txBody>
      </p:sp>
      <p:grpSp>
        <p:nvGrpSpPr>
          <p:cNvPr id="17" name="Group 16">
            <a:extLst>
              <a:ext uri="{FF2B5EF4-FFF2-40B4-BE49-F238E27FC236}">
                <a16:creationId xmlns:a16="http://schemas.microsoft.com/office/drawing/2014/main" id="{FFDFCE37-C70C-D2E9-F44E-3721D1AFA752}"/>
              </a:ext>
            </a:extLst>
          </p:cNvPr>
          <p:cNvGrpSpPr/>
          <p:nvPr/>
        </p:nvGrpSpPr>
        <p:grpSpPr>
          <a:xfrm>
            <a:off x="8052827" y="3326533"/>
            <a:ext cx="4018039" cy="3013529"/>
            <a:chOff x="7869007" y="3326533"/>
            <a:chExt cx="4018039" cy="3013529"/>
          </a:xfrm>
        </p:grpSpPr>
        <p:pic>
          <p:nvPicPr>
            <p:cNvPr id="4" name="Picture 3">
              <a:extLst>
                <a:ext uri="{FF2B5EF4-FFF2-40B4-BE49-F238E27FC236}">
                  <a16:creationId xmlns:a16="http://schemas.microsoft.com/office/drawing/2014/main" id="{6A918660-F8C8-0529-6311-FC095028220D}"/>
                </a:ext>
              </a:extLst>
            </p:cNvPr>
            <p:cNvPicPr>
              <a:picLocks noChangeAspect="1"/>
            </p:cNvPicPr>
            <p:nvPr/>
          </p:nvPicPr>
          <p:blipFill>
            <a:blip r:embed="rId4"/>
            <a:stretch>
              <a:fillRect/>
            </a:stretch>
          </p:blipFill>
          <p:spPr>
            <a:xfrm>
              <a:off x="7869007" y="3326533"/>
              <a:ext cx="4018039" cy="3013529"/>
            </a:xfrm>
            <a:prstGeom prst="rect">
              <a:avLst/>
            </a:prstGeom>
          </p:spPr>
        </p:pic>
        <p:sp>
          <p:nvSpPr>
            <p:cNvPr id="6" name="TextBox 5">
              <a:extLst>
                <a:ext uri="{FF2B5EF4-FFF2-40B4-BE49-F238E27FC236}">
                  <a16:creationId xmlns:a16="http://schemas.microsoft.com/office/drawing/2014/main" id="{AB3AACE3-A2B0-2059-A471-BE9F46227359}"/>
                </a:ext>
              </a:extLst>
            </p:cNvPr>
            <p:cNvSpPr txBox="1"/>
            <p:nvPr/>
          </p:nvSpPr>
          <p:spPr>
            <a:xfrm>
              <a:off x="9974680" y="5318014"/>
              <a:ext cx="1088273" cy="400110"/>
            </a:xfrm>
            <a:prstGeom prst="rect">
              <a:avLst/>
            </a:prstGeom>
            <a:noFill/>
            <a:ln w="31750">
              <a:noFill/>
            </a:ln>
          </p:spPr>
          <p:txBody>
            <a:bodyPr wrap="square" rtlCol="0">
              <a:spAutoFit/>
            </a:bodyPr>
            <a:lstStyle/>
            <a:p>
              <a:pPr>
                <a:spcAft>
                  <a:spcPts val="200"/>
                </a:spcAft>
              </a:pPr>
              <a:r>
                <a:rPr lang="en-GB" sz="1000" b="1" dirty="0"/>
                <a:t>Thermal conductivity</a:t>
              </a:r>
            </a:p>
          </p:txBody>
        </p:sp>
        <p:cxnSp>
          <p:nvCxnSpPr>
            <p:cNvPr id="7" name="Straight Arrow Connector 6">
              <a:extLst>
                <a:ext uri="{FF2B5EF4-FFF2-40B4-BE49-F238E27FC236}">
                  <a16:creationId xmlns:a16="http://schemas.microsoft.com/office/drawing/2014/main" id="{8343CE60-251C-F0AD-E9CB-98E070DDC604}"/>
                </a:ext>
              </a:extLst>
            </p:cNvPr>
            <p:cNvCxnSpPr/>
            <p:nvPr/>
          </p:nvCxnSpPr>
          <p:spPr>
            <a:xfrm flipH="1" flipV="1">
              <a:off x="9800535" y="5383181"/>
              <a:ext cx="216385" cy="134888"/>
            </a:xfrm>
            <a:prstGeom prst="straightConnector1">
              <a:avLst/>
            </a:prstGeom>
            <a:ln>
              <a:solidFill>
                <a:srgbClr val="EC7A08"/>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93AB780-D09A-0119-2BF5-BDA3B623DB9A}"/>
                </a:ext>
              </a:extLst>
            </p:cNvPr>
            <p:cNvSpPr txBox="1"/>
            <p:nvPr/>
          </p:nvSpPr>
          <p:spPr>
            <a:xfrm>
              <a:off x="9879172" y="3785405"/>
              <a:ext cx="1088273" cy="400110"/>
            </a:xfrm>
            <a:prstGeom prst="rect">
              <a:avLst/>
            </a:prstGeom>
            <a:noFill/>
            <a:ln w="31750">
              <a:noFill/>
            </a:ln>
          </p:spPr>
          <p:txBody>
            <a:bodyPr wrap="square" rtlCol="0">
              <a:spAutoFit/>
            </a:bodyPr>
            <a:lstStyle/>
            <a:p>
              <a:pPr>
                <a:spcAft>
                  <a:spcPts val="200"/>
                </a:spcAft>
              </a:pPr>
              <a:r>
                <a:rPr lang="en-GB" sz="1000" b="1" dirty="0"/>
                <a:t>Geothermal gradient</a:t>
              </a:r>
            </a:p>
          </p:txBody>
        </p:sp>
      </p:grpSp>
      <p:cxnSp>
        <p:nvCxnSpPr>
          <p:cNvPr id="16" name="Straight Arrow Connector 15">
            <a:extLst>
              <a:ext uri="{FF2B5EF4-FFF2-40B4-BE49-F238E27FC236}">
                <a16:creationId xmlns:a16="http://schemas.microsoft.com/office/drawing/2014/main" id="{4691802C-8847-717F-9C3D-E9FF4CD8B63E}"/>
              </a:ext>
            </a:extLst>
          </p:cNvPr>
          <p:cNvCxnSpPr>
            <a:cxnSpLocks/>
            <a:stCxn id="12" idx="1"/>
          </p:cNvCxnSpPr>
          <p:nvPr/>
        </p:nvCxnSpPr>
        <p:spPr>
          <a:xfrm flipH="1">
            <a:off x="9805205" y="3985460"/>
            <a:ext cx="257787" cy="214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C2CBA69-5581-0DE0-F52C-09682391C83B}"/>
              </a:ext>
            </a:extLst>
          </p:cNvPr>
          <p:cNvSpPr txBox="1"/>
          <p:nvPr/>
        </p:nvSpPr>
        <p:spPr>
          <a:xfrm>
            <a:off x="8531678" y="3542076"/>
            <a:ext cx="1402420" cy="276999"/>
          </a:xfrm>
          <a:prstGeom prst="rect">
            <a:avLst/>
          </a:prstGeom>
          <a:noFill/>
          <a:ln w="31750">
            <a:noFill/>
          </a:ln>
        </p:spPr>
        <p:txBody>
          <a:bodyPr wrap="square" rtlCol="0">
            <a:spAutoFit/>
          </a:bodyPr>
          <a:lstStyle/>
          <a:p>
            <a:pPr>
              <a:spcAft>
                <a:spcPts val="200"/>
              </a:spcAft>
            </a:pPr>
            <a:r>
              <a:rPr lang="en-GB" sz="1200" b="1" dirty="0"/>
              <a:t>Sensitivity</a:t>
            </a:r>
          </a:p>
        </p:txBody>
      </p:sp>
      <p:pic>
        <p:nvPicPr>
          <p:cNvPr id="9" name="Picture 8">
            <a:extLst>
              <a:ext uri="{FF2B5EF4-FFF2-40B4-BE49-F238E27FC236}">
                <a16:creationId xmlns:a16="http://schemas.microsoft.com/office/drawing/2014/main" id="{2ED92935-1A75-3831-8E48-29E0B5BB09C4}"/>
              </a:ext>
            </a:extLst>
          </p:cNvPr>
          <p:cNvPicPr>
            <a:picLocks noChangeAspect="1"/>
          </p:cNvPicPr>
          <p:nvPr/>
        </p:nvPicPr>
        <p:blipFill rotWithShape="1">
          <a:blip r:embed="rId5"/>
          <a:srcRect l="33073"/>
          <a:stretch/>
        </p:blipFill>
        <p:spPr>
          <a:xfrm>
            <a:off x="5697031" y="821368"/>
            <a:ext cx="2306935" cy="1463024"/>
          </a:xfrm>
          <a:prstGeom prst="rect">
            <a:avLst/>
          </a:prstGeom>
        </p:spPr>
      </p:pic>
    </p:spTree>
    <p:extLst>
      <p:ext uri="{BB962C8B-B14F-4D97-AF65-F5344CB8AC3E}">
        <p14:creationId xmlns:p14="http://schemas.microsoft.com/office/powerpoint/2010/main" val="3444001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3" name="Content Placeholder 2">
            <a:extLst>
              <a:ext uri="{FF2B5EF4-FFF2-40B4-BE49-F238E27FC236}">
                <a16:creationId xmlns:a16="http://schemas.microsoft.com/office/drawing/2014/main" id="{F0DEC888-EDB3-4A0B-DAF3-AC167244CC9B}"/>
              </a:ext>
            </a:extLst>
          </p:cNvPr>
          <p:cNvSpPr txBox="1">
            <a:spLocks/>
          </p:cNvSpPr>
          <p:nvPr/>
        </p:nvSpPr>
        <p:spPr>
          <a:xfrm>
            <a:off x="204786" y="2307906"/>
            <a:ext cx="11722601" cy="45322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Thermal response tests</a:t>
            </a:r>
          </a:p>
          <a:p>
            <a:pPr marL="525463" indent="-514350" algn="l">
              <a:buAutoNum type="arabicParenR"/>
            </a:pPr>
            <a:r>
              <a:rPr lang="en-US" sz="2800" dirty="0"/>
              <a:t>Measure how much heat can be recovered using a circulating fluid</a:t>
            </a:r>
          </a:p>
          <a:p>
            <a:pPr marL="525463" indent="-514350" algn="l">
              <a:buAutoNum type="arabicParenR"/>
            </a:pPr>
            <a:r>
              <a:rPr lang="en-US" sz="2800" dirty="0"/>
              <a:t>To obtain data to calibrate and refine the models</a:t>
            </a:r>
          </a:p>
          <a:p>
            <a:pPr marL="525463" indent="-514350" algn="l">
              <a:buAutoNum type="arabicParenR"/>
            </a:pPr>
            <a:r>
              <a:rPr lang="en-US" sz="2800" i="1" dirty="0"/>
              <a:t>Currently in procurement</a:t>
            </a:r>
          </a:p>
        </p:txBody>
      </p:sp>
      <p:sp>
        <p:nvSpPr>
          <p:cNvPr id="6" name="Title 1">
            <a:extLst>
              <a:ext uri="{FF2B5EF4-FFF2-40B4-BE49-F238E27FC236}">
                <a16:creationId xmlns:a16="http://schemas.microsoft.com/office/drawing/2014/main" id="{4D355AB0-8F09-6C8B-59D2-7BE5449F043D}"/>
              </a:ext>
            </a:extLst>
          </p:cNvPr>
          <p:cNvSpPr txBox="1">
            <a:spLocks/>
          </p:cNvSpPr>
          <p:nvPr/>
        </p:nvSpPr>
        <p:spPr>
          <a:xfrm>
            <a:off x="264612" y="116668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rPr>
              <a:t>Wellbore facility activities</a:t>
            </a:r>
          </a:p>
        </p:txBody>
      </p:sp>
    </p:spTree>
    <p:extLst>
      <p:ext uri="{BB962C8B-B14F-4D97-AF65-F5344CB8AC3E}">
        <p14:creationId xmlns:p14="http://schemas.microsoft.com/office/powerpoint/2010/main" val="2270914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a:extLst>
              <a:ext uri="{FF2B5EF4-FFF2-40B4-BE49-F238E27FC236}">
                <a16:creationId xmlns:a16="http://schemas.microsoft.com/office/drawing/2014/main" id="{7EE41BA8-E6FD-4268-B6DE-4E0560DF8DD4}"/>
              </a:ext>
            </a:extLst>
          </p:cNvPr>
          <p:cNvCxnSpPr>
            <a:cxnSpLocks/>
          </p:cNvCxnSpPr>
          <p:nvPr/>
        </p:nvCxnSpPr>
        <p:spPr>
          <a:xfrm>
            <a:off x="6515485" y="497322"/>
            <a:ext cx="3040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E6B0D84-819B-4DF5-9BF5-C8C05E4374EC}"/>
              </a:ext>
            </a:extLst>
          </p:cNvPr>
          <p:cNvCxnSpPr>
            <a:cxnSpLocks/>
          </p:cNvCxnSpPr>
          <p:nvPr/>
        </p:nvCxnSpPr>
        <p:spPr>
          <a:xfrm>
            <a:off x="6515486" y="200776"/>
            <a:ext cx="30402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3">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F9C485AB-E818-419D-A10E-402F1E8592B8}"/>
              </a:ext>
            </a:extLst>
          </p:cNvPr>
          <p:cNvPicPr>
            <a:picLocks noChangeAspect="1"/>
          </p:cNvPicPr>
          <p:nvPr/>
        </p:nvPicPr>
        <p:blipFill rotWithShape="1">
          <a:blip r:embed="rId6">
            <a:extLst>
              <a:ext uri="{28A0092B-C50C-407E-A947-70E740481C1C}">
                <a14:useLocalDpi xmlns:a14="http://schemas.microsoft.com/office/drawing/2010/main" val="0"/>
              </a:ext>
            </a:extLst>
          </a:blip>
          <a:srcRect l="27808" t="21022" r="55189" b="34404"/>
          <a:stretch/>
        </p:blipFill>
        <p:spPr>
          <a:xfrm>
            <a:off x="4763370" y="838130"/>
            <a:ext cx="2290610" cy="5536170"/>
          </a:xfrm>
          <a:prstGeom prst="rect">
            <a:avLst/>
          </a:prstGeom>
        </p:spPr>
      </p:pic>
      <p:cxnSp>
        <p:nvCxnSpPr>
          <p:cNvPr id="3" name="Straight Connector 2">
            <a:extLst>
              <a:ext uri="{FF2B5EF4-FFF2-40B4-BE49-F238E27FC236}">
                <a16:creationId xmlns:a16="http://schemas.microsoft.com/office/drawing/2014/main" id="{696128FC-045E-45A4-807D-4927A37DBCA8}"/>
              </a:ext>
            </a:extLst>
          </p:cNvPr>
          <p:cNvCxnSpPr>
            <a:cxnSpLocks/>
          </p:cNvCxnSpPr>
          <p:nvPr/>
        </p:nvCxnSpPr>
        <p:spPr>
          <a:xfrm flipV="1">
            <a:off x="5836920" y="838130"/>
            <a:ext cx="0" cy="4953793"/>
          </a:xfrm>
          <a:prstGeom prst="line">
            <a:avLst/>
          </a:prstGeom>
          <a:ln w="1905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6F5B722C-13A8-4174-9B1F-65D86412F37B}"/>
              </a:ext>
            </a:extLst>
          </p:cNvPr>
          <p:cNvCxnSpPr>
            <a:cxnSpLocks/>
          </p:cNvCxnSpPr>
          <p:nvPr/>
        </p:nvCxnSpPr>
        <p:spPr>
          <a:xfrm flipV="1">
            <a:off x="5977289" y="838130"/>
            <a:ext cx="0" cy="4953793"/>
          </a:xfrm>
          <a:prstGeom prst="line">
            <a:avLst/>
          </a:prstGeom>
          <a:ln w="19050">
            <a:solidFill>
              <a:schemeClr val="bg2">
                <a:lumMod val="2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D41D0307-AE40-4B7B-8B4F-421AA749FC14}"/>
              </a:ext>
            </a:extLst>
          </p:cNvPr>
          <p:cNvCxnSpPr/>
          <p:nvPr/>
        </p:nvCxnSpPr>
        <p:spPr>
          <a:xfrm>
            <a:off x="5657850" y="5890983"/>
            <a:ext cx="50165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A4D6BF8-B61F-417F-9ADB-5942C8F794F7}"/>
              </a:ext>
            </a:extLst>
          </p:cNvPr>
          <p:cNvCxnSpPr>
            <a:cxnSpLocks/>
          </p:cNvCxnSpPr>
          <p:nvPr/>
        </p:nvCxnSpPr>
        <p:spPr>
          <a:xfrm flipH="1" flipV="1">
            <a:off x="5977289" y="1538058"/>
            <a:ext cx="2150241" cy="110328"/>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E2257E2-48BF-4450-9CE7-85EB638E9F8A}"/>
              </a:ext>
            </a:extLst>
          </p:cNvPr>
          <p:cNvCxnSpPr>
            <a:cxnSpLocks/>
          </p:cNvCxnSpPr>
          <p:nvPr/>
        </p:nvCxnSpPr>
        <p:spPr>
          <a:xfrm flipH="1">
            <a:off x="5908675" y="5290908"/>
            <a:ext cx="2147536" cy="600075"/>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FC1F47-5073-41F6-996B-930FAC42A2B9}"/>
              </a:ext>
            </a:extLst>
          </p:cNvPr>
          <p:cNvCxnSpPr>
            <a:cxnSpLocks/>
          </p:cNvCxnSpPr>
          <p:nvPr/>
        </p:nvCxnSpPr>
        <p:spPr>
          <a:xfrm>
            <a:off x="3687333" y="5197823"/>
            <a:ext cx="2147536" cy="600075"/>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555631A-0E55-44A5-9285-53D867008E91}"/>
              </a:ext>
            </a:extLst>
          </p:cNvPr>
          <p:cNvSpPr txBox="1"/>
          <p:nvPr/>
        </p:nvSpPr>
        <p:spPr>
          <a:xfrm>
            <a:off x="8226556" y="1326625"/>
            <a:ext cx="245815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rPr>
              <a:t>Assumed SD11 O.D 60 – 75 mm</a:t>
            </a:r>
          </a:p>
        </p:txBody>
      </p:sp>
      <p:sp>
        <p:nvSpPr>
          <p:cNvPr id="20" name="TextBox 19">
            <a:extLst>
              <a:ext uri="{FF2B5EF4-FFF2-40B4-BE49-F238E27FC236}">
                <a16:creationId xmlns:a16="http://schemas.microsoft.com/office/drawing/2014/main" id="{5CE39C5A-D8B3-4367-AA89-6A0E3A00FE59}"/>
              </a:ext>
            </a:extLst>
          </p:cNvPr>
          <p:cNvSpPr txBox="1"/>
          <p:nvPr/>
        </p:nvSpPr>
        <p:spPr>
          <a:xfrm>
            <a:off x="8056211" y="5034980"/>
            <a:ext cx="3802964"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rPr>
              <a:t>Blank plate at 7” casing shoe </a:t>
            </a:r>
          </a:p>
        </p:txBody>
      </p:sp>
      <p:sp>
        <p:nvSpPr>
          <p:cNvPr id="21" name="TextBox 20">
            <a:extLst>
              <a:ext uri="{FF2B5EF4-FFF2-40B4-BE49-F238E27FC236}">
                <a16:creationId xmlns:a16="http://schemas.microsoft.com/office/drawing/2014/main" id="{F4CC6665-4933-443D-A311-27C510084953}"/>
              </a:ext>
            </a:extLst>
          </p:cNvPr>
          <p:cNvSpPr txBox="1"/>
          <p:nvPr/>
        </p:nvSpPr>
        <p:spPr>
          <a:xfrm>
            <a:off x="159176" y="4634408"/>
            <a:ext cx="431162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rPr>
              <a:t>Distance between bottom of pipe and shoe to be determined</a:t>
            </a:r>
          </a:p>
        </p:txBody>
      </p:sp>
      <p:cxnSp>
        <p:nvCxnSpPr>
          <p:cNvPr id="23" name="Straight Connector 22">
            <a:extLst>
              <a:ext uri="{FF2B5EF4-FFF2-40B4-BE49-F238E27FC236}">
                <a16:creationId xmlns:a16="http://schemas.microsoft.com/office/drawing/2014/main" id="{D83DF71F-1C83-4F0C-B3EE-4044426A22E0}"/>
              </a:ext>
            </a:extLst>
          </p:cNvPr>
          <p:cNvCxnSpPr>
            <a:cxnSpLocks/>
          </p:cNvCxnSpPr>
          <p:nvPr/>
        </p:nvCxnSpPr>
        <p:spPr>
          <a:xfrm flipH="1">
            <a:off x="5953535" y="838130"/>
            <a:ext cx="1" cy="49537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403F47F-0BFE-4AD7-AB89-3A45325B9DED}"/>
              </a:ext>
            </a:extLst>
          </p:cNvPr>
          <p:cNvCxnSpPr>
            <a:cxnSpLocks/>
          </p:cNvCxnSpPr>
          <p:nvPr/>
        </p:nvCxnSpPr>
        <p:spPr>
          <a:xfrm flipH="1" flipV="1">
            <a:off x="5953534" y="2079754"/>
            <a:ext cx="2147535" cy="526286"/>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ED61D87-A145-4AD2-8204-DF0B66FCA543}"/>
              </a:ext>
            </a:extLst>
          </p:cNvPr>
          <p:cNvSpPr txBox="1"/>
          <p:nvPr/>
        </p:nvSpPr>
        <p:spPr>
          <a:xfrm>
            <a:off x="8226556" y="2239711"/>
            <a:ext cx="2837684"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rPr>
              <a:t>Fibre optic cable in tubing for DTS (continuous temperature)</a:t>
            </a:r>
          </a:p>
        </p:txBody>
      </p:sp>
      <p:cxnSp>
        <p:nvCxnSpPr>
          <p:cNvPr id="27" name="Straight Connector 26">
            <a:extLst>
              <a:ext uri="{FF2B5EF4-FFF2-40B4-BE49-F238E27FC236}">
                <a16:creationId xmlns:a16="http://schemas.microsoft.com/office/drawing/2014/main" id="{042A719E-87EF-441D-9E8C-60EE2FB7BFB5}"/>
              </a:ext>
            </a:extLst>
          </p:cNvPr>
          <p:cNvCxnSpPr>
            <a:cxnSpLocks/>
          </p:cNvCxnSpPr>
          <p:nvPr/>
        </p:nvCxnSpPr>
        <p:spPr>
          <a:xfrm flipH="1">
            <a:off x="5736592" y="838130"/>
            <a:ext cx="1" cy="18862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64BFB997-EC93-4E44-988E-2AA79D2E3AB9}"/>
              </a:ext>
            </a:extLst>
          </p:cNvPr>
          <p:cNvCxnSpPr>
            <a:cxnSpLocks/>
          </p:cNvCxnSpPr>
          <p:nvPr/>
        </p:nvCxnSpPr>
        <p:spPr>
          <a:xfrm>
            <a:off x="3589054" y="2124340"/>
            <a:ext cx="2147536" cy="600075"/>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5917A091-251A-4E30-ABB4-1B80BE326298}"/>
              </a:ext>
            </a:extLst>
          </p:cNvPr>
          <p:cNvSpPr txBox="1"/>
          <p:nvPr/>
        </p:nvSpPr>
        <p:spPr>
          <a:xfrm>
            <a:off x="783252" y="1386875"/>
            <a:ext cx="318180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rPr>
              <a:t>Temperature sensor string in annulus for return temperature (~460m)</a:t>
            </a:r>
          </a:p>
        </p:txBody>
      </p:sp>
      <p:sp>
        <p:nvSpPr>
          <p:cNvPr id="53" name="Arc 52">
            <a:extLst>
              <a:ext uri="{FF2B5EF4-FFF2-40B4-BE49-F238E27FC236}">
                <a16:creationId xmlns:a16="http://schemas.microsoft.com/office/drawing/2014/main" id="{509142A0-84FE-4839-8577-7369B2363D31}"/>
              </a:ext>
            </a:extLst>
          </p:cNvPr>
          <p:cNvSpPr/>
          <p:nvPr/>
        </p:nvSpPr>
        <p:spPr>
          <a:xfrm flipH="1">
            <a:off x="5918112" y="195638"/>
            <a:ext cx="610393" cy="650011"/>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Arc 53">
            <a:extLst>
              <a:ext uri="{FF2B5EF4-FFF2-40B4-BE49-F238E27FC236}">
                <a16:creationId xmlns:a16="http://schemas.microsoft.com/office/drawing/2014/main" id="{467213C9-D979-4A46-967C-CB5934918268}"/>
              </a:ext>
            </a:extLst>
          </p:cNvPr>
          <p:cNvSpPr/>
          <p:nvPr/>
        </p:nvSpPr>
        <p:spPr>
          <a:xfrm flipH="1">
            <a:off x="6114466" y="497322"/>
            <a:ext cx="610393" cy="650011"/>
          </a:xfrm>
          <a:prstGeom prst="arc">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56" name="Straight Connector 55">
            <a:extLst>
              <a:ext uri="{FF2B5EF4-FFF2-40B4-BE49-F238E27FC236}">
                <a16:creationId xmlns:a16="http://schemas.microsoft.com/office/drawing/2014/main" id="{808795B0-B9F7-4884-97E2-E7A3AF2B4E54}"/>
              </a:ext>
            </a:extLst>
          </p:cNvPr>
          <p:cNvCxnSpPr>
            <a:cxnSpLocks/>
          </p:cNvCxnSpPr>
          <p:nvPr/>
        </p:nvCxnSpPr>
        <p:spPr>
          <a:xfrm>
            <a:off x="5918112" y="518263"/>
            <a:ext cx="0" cy="3130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9E9F644-09DE-439B-8EE6-0B4D81E9FFF5}"/>
              </a:ext>
            </a:extLst>
          </p:cNvPr>
          <p:cNvCxnSpPr>
            <a:cxnSpLocks/>
          </p:cNvCxnSpPr>
          <p:nvPr/>
        </p:nvCxnSpPr>
        <p:spPr>
          <a:xfrm>
            <a:off x="6114466" y="822327"/>
            <a:ext cx="0" cy="894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DF18CACD-4DD0-40BB-9A2D-1232FD50E1E3}"/>
              </a:ext>
            </a:extLst>
          </p:cNvPr>
          <p:cNvCxnSpPr>
            <a:cxnSpLocks/>
          </p:cNvCxnSpPr>
          <p:nvPr/>
        </p:nvCxnSpPr>
        <p:spPr>
          <a:xfrm>
            <a:off x="6222097" y="195638"/>
            <a:ext cx="30402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1FA8C5A-569E-4E79-BE6D-DBBE18DF73B2}"/>
              </a:ext>
            </a:extLst>
          </p:cNvPr>
          <p:cNvCxnSpPr>
            <a:cxnSpLocks/>
          </p:cNvCxnSpPr>
          <p:nvPr/>
        </p:nvCxnSpPr>
        <p:spPr>
          <a:xfrm>
            <a:off x="6419662" y="497322"/>
            <a:ext cx="10884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A866AFD-2487-448B-AD9C-E5704A8984BF}"/>
              </a:ext>
            </a:extLst>
          </p:cNvPr>
          <p:cNvCxnSpPr>
            <a:cxnSpLocks/>
          </p:cNvCxnSpPr>
          <p:nvPr/>
        </p:nvCxnSpPr>
        <p:spPr>
          <a:xfrm>
            <a:off x="5183981" y="831200"/>
            <a:ext cx="1483519" cy="0"/>
          </a:xfrm>
          <a:prstGeom prst="line">
            <a:avLst/>
          </a:prstGeom>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954F1DBE-43BA-4882-AD32-F08CD7A4B4DF}"/>
              </a:ext>
            </a:extLst>
          </p:cNvPr>
          <p:cNvSpPr txBox="1"/>
          <p:nvPr/>
        </p:nvSpPr>
        <p:spPr>
          <a:xfrm>
            <a:off x="3990456" y="252846"/>
            <a:ext cx="99418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rPr>
              <a:t>T°C</a:t>
            </a:r>
            <a:r>
              <a:rPr lang="en-GB" kern="1200" baseline="-25000" dirty="0">
                <a:solidFill>
                  <a:prstClr val="black"/>
                </a:solidFill>
                <a:latin typeface="Derailed" panose="020B0503030101060003" pitchFamily="34" charset="0"/>
                <a:ea typeface="+mn-ea"/>
                <a:cs typeface="+mn-cs"/>
              </a:rPr>
              <a:t>out</a:t>
            </a:r>
            <a:r>
              <a:rPr kumimoji="0" lang="en-GB" sz="1800" b="0" i="0" u="none" strike="noStrike" kern="1200" cap="none" spc="0" normalizeH="0" baseline="-25000" noProof="0" dirty="0">
                <a:ln>
                  <a:noFill/>
                </a:ln>
                <a:solidFill>
                  <a:prstClr val="black"/>
                </a:solidFill>
                <a:effectLst/>
                <a:uLnTx/>
                <a:uFillTx/>
                <a:latin typeface="Derailed" panose="020B0503030101060003" pitchFamily="34" charset="0"/>
                <a:ea typeface="+mn-ea"/>
                <a:cs typeface="+mn-cs"/>
              </a:rPr>
              <a:t>let</a:t>
            </a:r>
            <a:endParaRPr kumimoji="0" lang="en-GB" sz="18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endParaRPr>
          </a:p>
        </p:txBody>
      </p:sp>
      <p:sp>
        <p:nvSpPr>
          <p:cNvPr id="73" name="TextBox 72">
            <a:extLst>
              <a:ext uri="{FF2B5EF4-FFF2-40B4-BE49-F238E27FC236}">
                <a16:creationId xmlns:a16="http://schemas.microsoft.com/office/drawing/2014/main" id="{B5F16111-4C92-43FB-AA93-EB2D4DF37D41}"/>
              </a:ext>
            </a:extLst>
          </p:cNvPr>
          <p:cNvSpPr txBox="1"/>
          <p:nvPr/>
        </p:nvSpPr>
        <p:spPr>
          <a:xfrm>
            <a:off x="3965052" y="750161"/>
            <a:ext cx="88357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rPr>
              <a:t>T°C</a:t>
            </a:r>
            <a:r>
              <a:rPr lang="en-GB" kern="1200" baseline="-25000" dirty="0">
                <a:solidFill>
                  <a:prstClr val="black"/>
                </a:solidFill>
                <a:latin typeface="Derailed" panose="020B0503030101060003" pitchFamily="34" charset="0"/>
                <a:ea typeface="+mn-ea"/>
                <a:cs typeface="+mn-cs"/>
              </a:rPr>
              <a:t>in</a:t>
            </a:r>
            <a:r>
              <a:rPr kumimoji="0" lang="en-GB" sz="1800" b="0" i="0" u="none" strike="noStrike" kern="1200" cap="none" spc="0" normalizeH="0" baseline="-25000" noProof="0" dirty="0">
                <a:ln>
                  <a:noFill/>
                </a:ln>
                <a:solidFill>
                  <a:prstClr val="black"/>
                </a:solidFill>
                <a:effectLst/>
                <a:uLnTx/>
                <a:uFillTx/>
                <a:latin typeface="Derailed" panose="020B0503030101060003" pitchFamily="34" charset="0"/>
                <a:ea typeface="+mn-ea"/>
                <a:cs typeface="+mn-cs"/>
              </a:rPr>
              <a:t>let</a:t>
            </a:r>
            <a:endParaRPr kumimoji="0" lang="en-GB" sz="18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endParaRPr>
          </a:p>
        </p:txBody>
      </p:sp>
      <p:cxnSp>
        <p:nvCxnSpPr>
          <p:cNvPr id="74" name="Straight Arrow Connector 73">
            <a:extLst>
              <a:ext uri="{FF2B5EF4-FFF2-40B4-BE49-F238E27FC236}">
                <a16:creationId xmlns:a16="http://schemas.microsoft.com/office/drawing/2014/main" id="{848896C1-6550-4C52-8C27-E7D07762B1D6}"/>
              </a:ext>
            </a:extLst>
          </p:cNvPr>
          <p:cNvCxnSpPr>
            <a:cxnSpLocks/>
          </p:cNvCxnSpPr>
          <p:nvPr/>
        </p:nvCxnSpPr>
        <p:spPr>
          <a:xfrm flipV="1">
            <a:off x="4780577" y="213383"/>
            <a:ext cx="1745548" cy="240601"/>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D0886C46-18FA-4A5C-B4E0-6371B7A52377}"/>
              </a:ext>
            </a:extLst>
          </p:cNvPr>
          <p:cNvCxnSpPr>
            <a:cxnSpLocks/>
          </p:cNvCxnSpPr>
          <p:nvPr/>
        </p:nvCxnSpPr>
        <p:spPr>
          <a:xfrm flipV="1">
            <a:off x="4648109" y="498855"/>
            <a:ext cx="1878014" cy="322723"/>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B52FB5B4-3358-46D1-9F0D-BE356CA6FDD4}"/>
              </a:ext>
            </a:extLst>
          </p:cNvPr>
          <p:cNvCxnSpPr>
            <a:cxnSpLocks/>
          </p:cNvCxnSpPr>
          <p:nvPr/>
        </p:nvCxnSpPr>
        <p:spPr>
          <a:xfrm flipH="1" flipV="1">
            <a:off x="6812734" y="497322"/>
            <a:ext cx="1581966" cy="507227"/>
          </a:xfrm>
          <a:prstGeom prst="straightConnector1">
            <a:avLst/>
          </a:prstGeom>
          <a:ln>
            <a:solidFill>
              <a:schemeClr val="tx1"/>
            </a:solidFill>
            <a:tailEnd type="oval" w="lg" len="lg"/>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FF5F1B1F-D738-4948-9828-7B9756F2373E}"/>
              </a:ext>
            </a:extLst>
          </p:cNvPr>
          <p:cNvSpPr txBox="1"/>
          <p:nvPr/>
        </p:nvSpPr>
        <p:spPr>
          <a:xfrm>
            <a:off x="8532753" y="792642"/>
            <a:ext cx="15281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rPr>
              <a:t>Flowmeter</a:t>
            </a:r>
          </a:p>
        </p:txBody>
      </p:sp>
      <p:sp>
        <p:nvSpPr>
          <p:cNvPr id="90" name="TextBox 89">
            <a:extLst>
              <a:ext uri="{FF2B5EF4-FFF2-40B4-BE49-F238E27FC236}">
                <a16:creationId xmlns:a16="http://schemas.microsoft.com/office/drawing/2014/main" id="{43DCB34C-563B-4C42-A563-41FDE5A4FE03}"/>
              </a:ext>
            </a:extLst>
          </p:cNvPr>
          <p:cNvSpPr txBox="1"/>
          <p:nvPr/>
        </p:nvSpPr>
        <p:spPr>
          <a:xfrm>
            <a:off x="7134301" y="207029"/>
            <a:ext cx="181697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Derailed" panose="020B0503030101060003" pitchFamily="34" charset="0"/>
                <a:ea typeface="+mn-ea"/>
                <a:cs typeface="+mn-cs"/>
              </a:rPr>
              <a:t>TRT / Heater </a:t>
            </a:r>
          </a:p>
        </p:txBody>
      </p:sp>
      <p:sp>
        <p:nvSpPr>
          <p:cNvPr id="91" name="Rectangle 90">
            <a:extLst>
              <a:ext uri="{FF2B5EF4-FFF2-40B4-BE49-F238E27FC236}">
                <a16:creationId xmlns:a16="http://schemas.microsoft.com/office/drawing/2014/main" id="{F99B4BBD-8829-4256-B7FB-AD173A27140C}"/>
              </a:ext>
            </a:extLst>
          </p:cNvPr>
          <p:cNvSpPr/>
          <p:nvPr/>
        </p:nvSpPr>
        <p:spPr>
          <a:xfrm>
            <a:off x="6819512" y="57812"/>
            <a:ext cx="2290610" cy="61664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8938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3" name="Content Placeholder 2">
            <a:extLst>
              <a:ext uri="{FF2B5EF4-FFF2-40B4-BE49-F238E27FC236}">
                <a16:creationId xmlns:a16="http://schemas.microsoft.com/office/drawing/2014/main" id="{F0DEC888-EDB3-4A0B-DAF3-AC167244CC9B}"/>
              </a:ext>
            </a:extLst>
          </p:cNvPr>
          <p:cNvSpPr txBox="1">
            <a:spLocks/>
          </p:cNvSpPr>
          <p:nvPr/>
        </p:nvSpPr>
        <p:spPr>
          <a:xfrm>
            <a:off x="204786" y="2307906"/>
            <a:ext cx="11722601" cy="45322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sz="2800" dirty="0"/>
          </a:p>
        </p:txBody>
      </p:sp>
      <p:sp>
        <p:nvSpPr>
          <p:cNvPr id="6" name="Title 1">
            <a:extLst>
              <a:ext uri="{FF2B5EF4-FFF2-40B4-BE49-F238E27FC236}">
                <a16:creationId xmlns:a16="http://schemas.microsoft.com/office/drawing/2014/main" id="{4D355AB0-8F09-6C8B-59D2-7BE5449F043D}"/>
              </a:ext>
            </a:extLst>
          </p:cNvPr>
          <p:cNvSpPr txBox="1">
            <a:spLocks/>
          </p:cNvSpPr>
          <p:nvPr/>
        </p:nvSpPr>
        <p:spPr>
          <a:xfrm>
            <a:off x="264612" y="116668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rPr>
              <a:t>Integration of heat to an energy network and the end users</a:t>
            </a:r>
          </a:p>
        </p:txBody>
      </p:sp>
      <p:pic>
        <p:nvPicPr>
          <p:cNvPr id="2" name="Picture 2">
            <a:extLst>
              <a:ext uri="{FF2B5EF4-FFF2-40B4-BE49-F238E27FC236}">
                <a16:creationId xmlns:a16="http://schemas.microsoft.com/office/drawing/2014/main" id="{4D046F97-DCBF-0BB6-7F7F-922BC13E1AB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15846" y="1821197"/>
            <a:ext cx="5824593" cy="4502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61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rawing of a building&#10;&#10;Description automatically generated">
            <a:extLst>
              <a:ext uri="{FF2B5EF4-FFF2-40B4-BE49-F238E27FC236}">
                <a16:creationId xmlns:a16="http://schemas.microsoft.com/office/drawing/2014/main" id="{05CB8347-A251-E44C-8269-314F7E4B65B6}"/>
              </a:ext>
            </a:extLst>
          </p:cNvPr>
          <p:cNvPicPr>
            <a:picLocks noChangeAspect="1"/>
          </p:cNvPicPr>
          <p:nvPr/>
        </p:nvPicPr>
        <p:blipFill rotWithShape="1">
          <a:blip r:embed="rId2"/>
          <a:srcRect t="17127" b="5818"/>
          <a:stretch/>
        </p:blipFill>
        <p:spPr>
          <a:xfrm>
            <a:off x="-3047" y="10"/>
            <a:ext cx="12191999" cy="6857990"/>
          </a:xfrm>
          <a:prstGeom prst="rect">
            <a:avLst/>
          </a:prstGeom>
        </p:spPr>
      </p:pic>
      <p:sp>
        <p:nvSpPr>
          <p:cNvPr id="13" name="Rectangle 1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09CB85-4ABC-294C-A56D-551A1C216867}"/>
              </a:ext>
            </a:extLst>
          </p:cNvPr>
          <p:cNvSpPr>
            <a:spLocks noGrp="1"/>
          </p:cNvSpPr>
          <p:nvPr>
            <p:ph type="ctrTitle"/>
          </p:nvPr>
        </p:nvSpPr>
        <p:spPr>
          <a:xfrm>
            <a:off x="735330" y="5803308"/>
            <a:ext cx="10058400" cy="814228"/>
          </a:xfrm>
          <a:effectLst>
            <a:outerShdw blurRad="50800" dist="38100" dir="2700000" algn="tl" rotWithShape="0">
              <a:prstClr val="black">
                <a:alpha val="40000"/>
              </a:prstClr>
            </a:outerShdw>
          </a:effectLst>
        </p:spPr>
        <p:txBody>
          <a:bodyPr>
            <a:normAutofit/>
          </a:bodyPr>
          <a:lstStyle/>
          <a:p>
            <a:r>
              <a:rPr lang="en-US" sz="2800" dirty="0">
                <a:latin typeface="Arial" panose="020B0604020202020204" pitchFamily="34" charset="0"/>
                <a:cs typeface="Arial" panose="020B0604020202020204" pitchFamily="34" charset="0"/>
              </a:rPr>
              <a:t>USB building energy model</a:t>
            </a:r>
          </a:p>
        </p:txBody>
      </p:sp>
      <p:sp>
        <p:nvSpPr>
          <p:cNvPr id="3" name="Subtitle 2">
            <a:extLst>
              <a:ext uri="{FF2B5EF4-FFF2-40B4-BE49-F238E27FC236}">
                <a16:creationId xmlns:a16="http://schemas.microsoft.com/office/drawing/2014/main" id="{C51E6740-A584-294B-8DEA-82A17EFA2F47}"/>
              </a:ext>
            </a:extLst>
          </p:cNvPr>
          <p:cNvSpPr>
            <a:spLocks noGrp="1"/>
          </p:cNvSpPr>
          <p:nvPr>
            <p:ph type="subTitle" idx="1"/>
          </p:nvPr>
        </p:nvSpPr>
        <p:spPr>
          <a:xfrm>
            <a:off x="9853179" y="6377083"/>
            <a:ext cx="2605001" cy="480907"/>
          </a:xfrm>
          <a:effectLst>
            <a:outerShdw blurRad="50800" dist="38100" dir="2700000" algn="tl" rotWithShape="0">
              <a:prstClr val="black">
                <a:alpha val="40000"/>
              </a:prstClr>
            </a:outerShdw>
          </a:effectLst>
        </p:spPr>
        <p:txBody>
          <a:bodyPr>
            <a:normAutofit fontScale="92500"/>
          </a:bodyPr>
          <a:lstStyle/>
          <a:p>
            <a:r>
              <a:rPr lang="en-US" dirty="0">
                <a:latin typeface="Arial" panose="020B0604020202020204" pitchFamily="34" charset="0"/>
                <a:cs typeface="Arial" panose="020B0604020202020204" pitchFamily="34" charset="0"/>
              </a:rPr>
              <a:t>(Ben, et al., 2023)</a:t>
            </a:r>
          </a:p>
        </p:txBody>
      </p:sp>
    </p:spTree>
    <p:extLst>
      <p:ext uri="{BB962C8B-B14F-4D97-AF65-F5344CB8AC3E}">
        <p14:creationId xmlns:p14="http://schemas.microsoft.com/office/powerpoint/2010/main" val="701484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6424492"/>
            <a:ext cx="12187238"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3" name="TextBox 2">
            <a:extLst>
              <a:ext uri="{FF2B5EF4-FFF2-40B4-BE49-F238E27FC236}">
                <a16:creationId xmlns:a16="http://schemas.microsoft.com/office/drawing/2014/main" id="{16812E30-D1E7-4AB0-810B-15EDF0591E0E}"/>
              </a:ext>
            </a:extLst>
          </p:cNvPr>
          <p:cNvSpPr txBox="1"/>
          <p:nvPr/>
        </p:nvSpPr>
        <p:spPr>
          <a:xfrm>
            <a:off x="337231" y="1277126"/>
            <a:ext cx="5694941" cy="4893647"/>
          </a:xfrm>
          <a:prstGeom prst="rect">
            <a:avLst/>
          </a:prstGeom>
          <a:noFill/>
        </p:spPr>
        <p:txBody>
          <a:bodyPr wrap="square" rtlCol="0">
            <a:spAutoFit/>
          </a:bodyPr>
          <a:lstStyle/>
          <a:p>
            <a:r>
              <a:rPr lang="en-GB" sz="2400" b="1" dirty="0"/>
              <a:t>Urban Sciences Building</a:t>
            </a:r>
          </a:p>
          <a:p>
            <a:endParaRPr lang="en-GB" sz="2400" dirty="0"/>
          </a:p>
          <a:p>
            <a:pPr marL="342900" indent="-342900">
              <a:buAutoNum type="arabicPeriod"/>
            </a:pPr>
            <a:r>
              <a:rPr lang="en-GB" sz="2400" dirty="0"/>
              <a:t>We have a good understanding of the building heating and cooling system.</a:t>
            </a:r>
          </a:p>
          <a:p>
            <a:pPr marL="342900" indent="-342900">
              <a:buAutoNum type="arabicPeriod"/>
            </a:pPr>
            <a:r>
              <a:rPr lang="en-GB" sz="2400" dirty="0"/>
              <a:t>Data is available  for historical building thermal energy needs.</a:t>
            </a:r>
          </a:p>
          <a:p>
            <a:pPr marL="342900" indent="-342900">
              <a:buAutoNum type="arabicPeriod"/>
            </a:pPr>
            <a:r>
              <a:rPr lang="en-GB" sz="2400" dirty="0"/>
              <a:t>We can use historical data, and future weather files, to predict thermal energy needs into the future.</a:t>
            </a:r>
          </a:p>
          <a:p>
            <a:pPr marL="342900" indent="-342900">
              <a:buAutoNum type="arabicPeriod"/>
            </a:pPr>
            <a:r>
              <a:rPr lang="en-GB" sz="2400" dirty="0"/>
              <a:t>Future demand is relevant because the borehole will have a long lifetime.</a:t>
            </a:r>
          </a:p>
          <a:p>
            <a:endParaRPr lang="en-GB" sz="2400" dirty="0"/>
          </a:p>
          <a:p>
            <a:pPr marL="285750" indent="-285750">
              <a:buFontTx/>
              <a:buChar char="-"/>
            </a:pPr>
            <a:endParaRPr lang="en-GB" sz="2400" dirty="0"/>
          </a:p>
        </p:txBody>
      </p:sp>
      <p:grpSp>
        <p:nvGrpSpPr>
          <p:cNvPr id="20" name="Group 19">
            <a:extLst>
              <a:ext uri="{FF2B5EF4-FFF2-40B4-BE49-F238E27FC236}">
                <a16:creationId xmlns:a16="http://schemas.microsoft.com/office/drawing/2014/main" id="{DD4A7BE2-18C2-4F4A-B152-0C560F3FB684}"/>
              </a:ext>
            </a:extLst>
          </p:cNvPr>
          <p:cNvGrpSpPr/>
          <p:nvPr/>
        </p:nvGrpSpPr>
        <p:grpSpPr>
          <a:xfrm>
            <a:off x="6102016" y="962344"/>
            <a:ext cx="6089984" cy="4140940"/>
            <a:chOff x="247929" y="552506"/>
            <a:chExt cx="11852086" cy="5708972"/>
          </a:xfrm>
        </p:grpSpPr>
        <p:pic>
          <p:nvPicPr>
            <p:cNvPr id="21" name="Picture 20">
              <a:extLst>
                <a:ext uri="{FF2B5EF4-FFF2-40B4-BE49-F238E27FC236}">
                  <a16:creationId xmlns:a16="http://schemas.microsoft.com/office/drawing/2014/main" id="{D268F74B-EC7D-4004-9797-89B40CF8940A}"/>
                </a:ext>
              </a:extLst>
            </p:cNvPr>
            <p:cNvPicPr>
              <a:picLocks noChangeAspect="1"/>
            </p:cNvPicPr>
            <p:nvPr/>
          </p:nvPicPr>
          <p:blipFill>
            <a:blip r:embed="rId8"/>
            <a:stretch>
              <a:fillRect/>
            </a:stretch>
          </p:blipFill>
          <p:spPr>
            <a:xfrm>
              <a:off x="536995" y="1475836"/>
              <a:ext cx="10520244" cy="3216934"/>
            </a:xfrm>
            <a:prstGeom prst="rect">
              <a:avLst/>
            </a:prstGeom>
          </p:spPr>
        </p:pic>
        <p:sp>
          <p:nvSpPr>
            <p:cNvPr id="22" name="TextBox 21">
              <a:extLst>
                <a:ext uri="{FF2B5EF4-FFF2-40B4-BE49-F238E27FC236}">
                  <a16:creationId xmlns:a16="http://schemas.microsoft.com/office/drawing/2014/main" id="{7AC157FA-EFEF-4B24-B08E-09AC3C9B20C5}"/>
                </a:ext>
              </a:extLst>
            </p:cNvPr>
            <p:cNvSpPr txBox="1"/>
            <p:nvPr/>
          </p:nvSpPr>
          <p:spPr>
            <a:xfrm>
              <a:off x="379456" y="4958002"/>
              <a:ext cx="1414732" cy="891074"/>
            </a:xfrm>
            <a:prstGeom prst="rect">
              <a:avLst/>
            </a:prstGeom>
            <a:noFill/>
          </p:spPr>
          <p:txBody>
            <a:bodyPr wrap="square" rtlCol="0">
              <a:spAutoFit/>
            </a:bodyPr>
            <a:lstStyle/>
            <a:p>
              <a:r>
                <a:rPr lang="en-GB" sz="1200" b="1" dirty="0" err="1">
                  <a:solidFill>
                    <a:srgbClr val="FF0000"/>
                  </a:solidFill>
                </a:rPr>
                <a:t>Clg</a:t>
              </a:r>
              <a:r>
                <a:rPr lang="en-GB" sz="1200" b="1" dirty="0">
                  <a:solidFill>
                    <a:srgbClr val="FF0000"/>
                  </a:solidFill>
                </a:rPr>
                <a:t> loop</a:t>
              </a:r>
            </a:p>
            <a:p>
              <a:r>
                <a:rPr lang="en-GB" sz="1200" b="1" dirty="0">
                  <a:solidFill>
                    <a:srgbClr val="FF0000"/>
                  </a:solidFill>
                </a:rPr>
                <a:t>15°C F&amp;R</a:t>
              </a:r>
            </a:p>
          </p:txBody>
        </p:sp>
        <p:sp>
          <p:nvSpPr>
            <p:cNvPr id="23" name="Oval 22">
              <a:extLst>
                <a:ext uri="{FF2B5EF4-FFF2-40B4-BE49-F238E27FC236}">
                  <a16:creationId xmlns:a16="http://schemas.microsoft.com/office/drawing/2014/main" id="{0FCF36E7-1414-4298-B498-9C763B59549F}"/>
                </a:ext>
              </a:extLst>
            </p:cNvPr>
            <p:cNvSpPr/>
            <p:nvPr/>
          </p:nvSpPr>
          <p:spPr>
            <a:xfrm>
              <a:off x="1830452" y="4408833"/>
              <a:ext cx="844655" cy="53483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Straight Arrow Connector 23">
              <a:extLst>
                <a:ext uri="{FF2B5EF4-FFF2-40B4-BE49-F238E27FC236}">
                  <a16:creationId xmlns:a16="http://schemas.microsoft.com/office/drawing/2014/main" id="{D29F8D25-7F81-4F51-A1D5-B52569B6694B}"/>
                </a:ext>
              </a:extLst>
            </p:cNvPr>
            <p:cNvCxnSpPr/>
            <p:nvPr/>
          </p:nvCxnSpPr>
          <p:spPr>
            <a:xfrm flipH="1">
              <a:off x="1659736" y="4943671"/>
              <a:ext cx="340468" cy="24319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D6A18F5-CE42-4792-B403-37D1E5475E92}"/>
                </a:ext>
              </a:extLst>
            </p:cNvPr>
            <p:cNvSpPr txBox="1"/>
            <p:nvPr/>
          </p:nvSpPr>
          <p:spPr>
            <a:xfrm>
              <a:off x="2655651" y="5615147"/>
              <a:ext cx="4007795" cy="646331"/>
            </a:xfrm>
            <a:prstGeom prst="rect">
              <a:avLst/>
            </a:prstGeom>
            <a:noFill/>
          </p:spPr>
          <p:txBody>
            <a:bodyPr wrap="square" rtlCol="0">
              <a:spAutoFit/>
            </a:bodyPr>
            <a:lstStyle/>
            <a:p>
              <a:r>
                <a:rPr lang="en-GB" sz="1200" b="1" dirty="0" err="1">
                  <a:solidFill>
                    <a:srgbClr val="FF0000"/>
                  </a:solidFill>
                </a:rPr>
                <a:t>Hng</a:t>
              </a:r>
              <a:r>
                <a:rPr lang="en-GB" sz="1200" b="1" dirty="0">
                  <a:solidFill>
                    <a:srgbClr val="FF0000"/>
                  </a:solidFill>
                </a:rPr>
                <a:t> loop</a:t>
              </a:r>
            </a:p>
            <a:p>
              <a:r>
                <a:rPr lang="en-GB" sz="1200" b="1" dirty="0">
                  <a:solidFill>
                    <a:srgbClr val="FF0000"/>
                  </a:solidFill>
                </a:rPr>
                <a:t>40°C F&amp;R</a:t>
              </a:r>
            </a:p>
          </p:txBody>
        </p:sp>
        <p:sp>
          <p:nvSpPr>
            <p:cNvPr id="26" name="Oval 25">
              <a:extLst>
                <a:ext uri="{FF2B5EF4-FFF2-40B4-BE49-F238E27FC236}">
                  <a16:creationId xmlns:a16="http://schemas.microsoft.com/office/drawing/2014/main" id="{6A9BE309-899C-48EC-A07C-A7052E767392}"/>
                </a:ext>
              </a:extLst>
            </p:cNvPr>
            <p:cNvSpPr/>
            <p:nvPr/>
          </p:nvSpPr>
          <p:spPr>
            <a:xfrm>
              <a:off x="2772061" y="4504090"/>
              <a:ext cx="844655" cy="53483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Straight Arrow Connector 26">
              <a:extLst>
                <a:ext uri="{FF2B5EF4-FFF2-40B4-BE49-F238E27FC236}">
                  <a16:creationId xmlns:a16="http://schemas.microsoft.com/office/drawing/2014/main" id="{96D43060-BA27-49D2-83AA-093702500426}"/>
                </a:ext>
              </a:extLst>
            </p:cNvPr>
            <p:cNvCxnSpPr/>
            <p:nvPr/>
          </p:nvCxnSpPr>
          <p:spPr>
            <a:xfrm>
              <a:off x="3194388" y="5085680"/>
              <a:ext cx="0" cy="441415"/>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A5036F9A-ED45-4D70-A3DA-C5A16E2FF39E}"/>
                </a:ext>
              </a:extLst>
            </p:cNvPr>
            <p:cNvSpPr txBox="1"/>
            <p:nvPr/>
          </p:nvSpPr>
          <p:spPr>
            <a:xfrm>
              <a:off x="10608205" y="552506"/>
              <a:ext cx="1491810" cy="923330"/>
            </a:xfrm>
            <a:prstGeom prst="rect">
              <a:avLst/>
            </a:prstGeom>
            <a:noFill/>
          </p:spPr>
          <p:txBody>
            <a:bodyPr wrap="square" rtlCol="0">
              <a:spAutoFit/>
            </a:bodyPr>
            <a:lstStyle/>
            <a:p>
              <a:r>
                <a:rPr lang="en-GB" sz="1200" b="1" dirty="0" err="1">
                  <a:solidFill>
                    <a:srgbClr val="FF0000"/>
                  </a:solidFill>
                </a:rPr>
                <a:t>Hng</a:t>
              </a:r>
              <a:r>
                <a:rPr lang="en-GB" sz="1200" b="1" dirty="0">
                  <a:solidFill>
                    <a:srgbClr val="FF0000"/>
                  </a:solidFill>
                </a:rPr>
                <a:t> </a:t>
              </a:r>
            </a:p>
            <a:p>
              <a:r>
                <a:rPr lang="en-GB" sz="1200" b="1" dirty="0">
                  <a:solidFill>
                    <a:srgbClr val="FF0000"/>
                  </a:solidFill>
                </a:rPr>
                <a:t>47/40°C F&amp;R</a:t>
              </a:r>
            </a:p>
          </p:txBody>
        </p:sp>
        <p:sp>
          <p:nvSpPr>
            <p:cNvPr id="29" name="Oval 28">
              <a:extLst>
                <a:ext uri="{FF2B5EF4-FFF2-40B4-BE49-F238E27FC236}">
                  <a16:creationId xmlns:a16="http://schemas.microsoft.com/office/drawing/2014/main" id="{EE5BF37C-04AA-4AFF-AFD6-984EBF218840}"/>
                </a:ext>
              </a:extLst>
            </p:cNvPr>
            <p:cNvSpPr/>
            <p:nvPr/>
          </p:nvSpPr>
          <p:spPr>
            <a:xfrm>
              <a:off x="10799384" y="2064467"/>
              <a:ext cx="776532" cy="53483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 name="Straight Arrow Connector 29">
              <a:extLst>
                <a:ext uri="{FF2B5EF4-FFF2-40B4-BE49-F238E27FC236}">
                  <a16:creationId xmlns:a16="http://schemas.microsoft.com/office/drawing/2014/main" id="{D0971A15-A5B8-4AC0-BC8D-A5B483F06429}"/>
                </a:ext>
              </a:extLst>
            </p:cNvPr>
            <p:cNvCxnSpPr/>
            <p:nvPr/>
          </p:nvCxnSpPr>
          <p:spPr>
            <a:xfrm flipV="1">
              <a:off x="11187650" y="1475836"/>
              <a:ext cx="0" cy="588632"/>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EC2ACCBF-198A-4374-AFB3-BF1733A9765E}"/>
                </a:ext>
              </a:extLst>
            </p:cNvPr>
            <p:cNvSpPr/>
            <p:nvPr/>
          </p:nvSpPr>
          <p:spPr>
            <a:xfrm>
              <a:off x="10734179" y="3255216"/>
              <a:ext cx="776532" cy="534838"/>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2" name="Straight Arrow Connector 31">
              <a:extLst>
                <a:ext uri="{FF2B5EF4-FFF2-40B4-BE49-F238E27FC236}">
                  <a16:creationId xmlns:a16="http://schemas.microsoft.com/office/drawing/2014/main" id="{61EA9184-DB56-4736-AE5C-71CFF961E883}"/>
                </a:ext>
              </a:extLst>
            </p:cNvPr>
            <p:cNvCxnSpPr/>
            <p:nvPr/>
          </p:nvCxnSpPr>
          <p:spPr>
            <a:xfrm>
              <a:off x="11122445" y="3809690"/>
              <a:ext cx="0" cy="1116000"/>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C494BE3-1525-422E-BE56-FF725BC0AE39}"/>
                </a:ext>
              </a:extLst>
            </p:cNvPr>
            <p:cNvSpPr txBox="1"/>
            <p:nvPr/>
          </p:nvSpPr>
          <p:spPr>
            <a:xfrm>
              <a:off x="10757229" y="5140732"/>
              <a:ext cx="1300631" cy="923330"/>
            </a:xfrm>
            <a:prstGeom prst="rect">
              <a:avLst/>
            </a:prstGeom>
            <a:noFill/>
          </p:spPr>
          <p:txBody>
            <a:bodyPr wrap="square" rtlCol="0">
              <a:spAutoFit/>
            </a:bodyPr>
            <a:lstStyle/>
            <a:p>
              <a:r>
                <a:rPr lang="en-GB" sz="1200" b="1" dirty="0" err="1">
                  <a:solidFill>
                    <a:srgbClr val="FF0000"/>
                  </a:solidFill>
                </a:rPr>
                <a:t>Clg</a:t>
              </a:r>
              <a:r>
                <a:rPr lang="en-GB" sz="1200" b="1" dirty="0">
                  <a:solidFill>
                    <a:srgbClr val="FF0000"/>
                  </a:solidFill>
                </a:rPr>
                <a:t> </a:t>
              </a:r>
            </a:p>
            <a:p>
              <a:r>
                <a:rPr lang="en-GB" sz="1200" b="1" dirty="0">
                  <a:solidFill>
                    <a:srgbClr val="FF0000"/>
                  </a:solidFill>
                </a:rPr>
                <a:t>10/15°C F&amp;R</a:t>
              </a:r>
            </a:p>
          </p:txBody>
        </p:sp>
        <p:sp>
          <p:nvSpPr>
            <p:cNvPr id="34" name="TextBox 33">
              <a:extLst>
                <a:ext uri="{FF2B5EF4-FFF2-40B4-BE49-F238E27FC236}">
                  <a16:creationId xmlns:a16="http://schemas.microsoft.com/office/drawing/2014/main" id="{9E093503-806D-4336-AC25-B1A831971B33}"/>
                </a:ext>
              </a:extLst>
            </p:cNvPr>
            <p:cNvSpPr txBox="1"/>
            <p:nvPr/>
          </p:nvSpPr>
          <p:spPr>
            <a:xfrm>
              <a:off x="2448482" y="582336"/>
              <a:ext cx="1491810" cy="891074"/>
            </a:xfrm>
            <a:prstGeom prst="rect">
              <a:avLst/>
            </a:prstGeom>
            <a:noFill/>
          </p:spPr>
          <p:txBody>
            <a:bodyPr wrap="square" rtlCol="0">
              <a:spAutoFit/>
            </a:bodyPr>
            <a:lstStyle/>
            <a:p>
              <a:pPr algn="ctr"/>
              <a:r>
                <a:rPr lang="en-GB" sz="1200" b="1" dirty="0">
                  <a:solidFill>
                    <a:srgbClr val="FF0000"/>
                  </a:solidFill>
                </a:rPr>
                <a:t>Gas boiler injection</a:t>
              </a:r>
            </a:p>
          </p:txBody>
        </p:sp>
        <p:sp>
          <p:nvSpPr>
            <p:cNvPr id="36" name="Oval 35">
              <a:extLst>
                <a:ext uri="{FF2B5EF4-FFF2-40B4-BE49-F238E27FC236}">
                  <a16:creationId xmlns:a16="http://schemas.microsoft.com/office/drawing/2014/main" id="{E3FD038F-6480-4F21-BAF5-E65639C09CB2}"/>
                </a:ext>
              </a:extLst>
            </p:cNvPr>
            <p:cNvSpPr/>
            <p:nvPr/>
          </p:nvSpPr>
          <p:spPr>
            <a:xfrm>
              <a:off x="1741251" y="2575209"/>
              <a:ext cx="1778511" cy="534838"/>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cxnSp>
          <p:nvCxnSpPr>
            <p:cNvPr id="37" name="Straight Arrow Connector 36">
              <a:extLst>
                <a:ext uri="{FF2B5EF4-FFF2-40B4-BE49-F238E27FC236}">
                  <a16:creationId xmlns:a16="http://schemas.microsoft.com/office/drawing/2014/main" id="{3DB39BA8-3CA1-4480-B035-1DA6945EB21D}"/>
                </a:ext>
              </a:extLst>
            </p:cNvPr>
            <p:cNvCxnSpPr/>
            <p:nvPr/>
          </p:nvCxnSpPr>
          <p:spPr>
            <a:xfrm flipH="1" flipV="1">
              <a:off x="1369882" y="2686251"/>
              <a:ext cx="396858" cy="70713"/>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917E8E47-E30F-4CCB-A7D7-F59A80E538DD}"/>
                </a:ext>
              </a:extLst>
            </p:cNvPr>
            <p:cNvSpPr txBox="1"/>
            <p:nvPr/>
          </p:nvSpPr>
          <p:spPr>
            <a:xfrm>
              <a:off x="247929" y="2470675"/>
              <a:ext cx="1357394" cy="381889"/>
            </a:xfrm>
            <a:prstGeom prst="rect">
              <a:avLst/>
            </a:prstGeom>
            <a:noFill/>
          </p:spPr>
          <p:txBody>
            <a:bodyPr wrap="square" rtlCol="0">
              <a:spAutoFit/>
            </a:bodyPr>
            <a:lstStyle/>
            <a:p>
              <a:pPr algn="ctr"/>
              <a:r>
                <a:rPr lang="en-GB" sz="1200" b="1" dirty="0">
                  <a:solidFill>
                    <a:schemeClr val="accent1">
                      <a:lumMod val="75000"/>
                    </a:schemeClr>
                  </a:solidFill>
                </a:rPr>
                <a:t>Primary </a:t>
              </a:r>
            </a:p>
          </p:txBody>
        </p:sp>
        <p:sp>
          <p:nvSpPr>
            <p:cNvPr id="39" name="Oval 38">
              <a:extLst>
                <a:ext uri="{FF2B5EF4-FFF2-40B4-BE49-F238E27FC236}">
                  <a16:creationId xmlns:a16="http://schemas.microsoft.com/office/drawing/2014/main" id="{597803EA-DD0C-416D-8BC8-25D12A1631E6}"/>
                </a:ext>
              </a:extLst>
            </p:cNvPr>
            <p:cNvSpPr/>
            <p:nvPr/>
          </p:nvSpPr>
          <p:spPr>
            <a:xfrm>
              <a:off x="7791856" y="1779410"/>
              <a:ext cx="580413" cy="2484234"/>
            </a:xfrm>
            <a:prstGeom prst="ellipse">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endParaRPr>
            </a:p>
          </p:txBody>
        </p:sp>
        <p:cxnSp>
          <p:nvCxnSpPr>
            <p:cNvPr id="40" name="Straight Arrow Connector 39">
              <a:extLst>
                <a:ext uri="{FF2B5EF4-FFF2-40B4-BE49-F238E27FC236}">
                  <a16:creationId xmlns:a16="http://schemas.microsoft.com/office/drawing/2014/main" id="{41007351-95BD-415A-BF18-43419225AD83}"/>
                </a:ext>
              </a:extLst>
            </p:cNvPr>
            <p:cNvCxnSpPr/>
            <p:nvPr/>
          </p:nvCxnSpPr>
          <p:spPr>
            <a:xfrm>
              <a:off x="8058303" y="4248537"/>
              <a:ext cx="0" cy="1278558"/>
            </a:xfrm>
            <a:prstGeom prst="straightConnector1">
              <a:avLst/>
            </a:prstGeom>
            <a:ln w="1905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1FA69F03-A404-423D-9C3F-A0F07CBEFDBB}"/>
                </a:ext>
              </a:extLst>
            </p:cNvPr>
            <p:cNvSpPr txBox="1"/>
            <p:nvPr/>
          </p:nvSpPr>
          <p:spPr>
            <a:xfrm>
              <a:off x="7191448" y="5549051"/>
              <a:ext cx="1674352" cy="381889"/>
            </a:xfrm>
            <a:prstGeom prst="rect">
              <a:avLst/>
            </a:prstGeom>
            <a:noFill/>
          </p:spPr>
          <p:txBody>
            <a:bodyPr wrap="square" rtlCol="0">
              <a:spAutoFit/>
            </a:bodyPr>
            <a:lstStyle/>
            <a:p>
              <a:pPr algn="ctr"/>
              <a:r>
                <a:rPr lang="en-GB" sz="1200" b="1" dirty="0">
                  <a:solidFill>
                    <a:schemeClr val="accent1">
                      <a:lumMod val="75000"/>
                    </a:schemeClr>
                  </a:solidFill>
                </a:rPr>
                <a:t>Secondary</a:t>
              </a:r>
            </a:p>
          </p:txBody>
        </p:sp>
      </p:grpSp>
    </p:spTree>
    <p:extLst>
      <p:ext uri="{BB962C8B-B14F-4D97-AF65-F5344CB8AC3E}">
        <p14:creationId xmlns:p14="http://schemas.microsoft.com/office/powerpoint/2010/main" val="374562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2" name="Title 1">
            <a:extLst>
              <a:ext uri="{FF2B5EF4-FFF2-40B4-BE49-F238E27FC236}">
                <a16:creationId xmlns:a16="http://schemas.microsoft.com/office/drawing/2014/main" id="{D2EFF4C4-A171-4DBD-3D5D-27799120B36F}"/>
              </a:ext>
            </a:extLst>
          </p:cNvPr>
          <p:cNvSpPr txBox="1">
            <a:spLocks/>
          </p:cNvSpPr>
          <p:nvPr/>
        </p:nvSpPr>
        <p:spPr>
          <a:xfrm>
            <a:off x="264612" y="80092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Partners</a:t>
            </a:r>
          </a:p>
        </p:txBody>
      </p:sp>
      <p:sp>
        <p:nvSpPr>
          <p:cNvPr id="4" name="Rectangle 3">
            <a:extLst>
              <a:ext uri="{FF2B5EF4-FFF2-40B4-BE49-F238E27FC236}">
                <a16:creationId xmlns:a16="http://schemas.microsoft.com/office/drawing/2014/main" id="{34F990AD-6685-E108-A271-2F3FA62D0588}"/>
              </a:ext>
            </a:extLst>
          </p:cNvPr>
          <p:cNvSpPr/>
          <p:nvPr/>
        </p:nvSpPr>
        <p:spPr>
          <a:xfrm>
            <a:off x="6347388" y="1527090"/>
            <a:ext cx="5580000" cy="1198800"/>
          </a:xfrm>
          <a:prstGeom prst="rect">
            <a:avLst/>
          </a:prstGeom>
        </p:spPr>
        <p:txBody>
          <a:bodyPr wrap="square">
            <a:spAutoFit/>
          </a:bodyPr>
          <a:lstStyle/>
          <a:p>
            <a:r>
              <a:rPr lang="en-GB" b="1"/>
              <a:t>The North of Tyne Combined Authority</a:t>
            </a:r>
          </a:p>
          <a:p>
            <a:r>
              <a:rPr lang="en-GB" i="1"/>
              <a:t>“…[our] vision is one of a low carbon, sustainable future and the data from Net Zero </a:t>
            </a:r>
            <a:r>
              <a:rPr lang="en-GB" i="1" err="1"/>
              <a:t>GeoRDIE</a:t>
            </a:r>
            <a:r>
              <a:rPr lang="en-GB" i="1"/>
              <a:t> will inform the region’s transition to a low carbon economy.”</a:t>
            </a:r>
          </a:p>
        </p:txBody>
      </p:sp>
      <p:sp>
        <p:nvSpPr>
          <p:cNvPr id="13" name="Rectangle 12">
            <a:extLst>
              <a:ext uri="{FF2B5EF4-FFF2-40B4-BE49-F238E27FC236}">
                <a16:creationId xmlns:a16="http://schemas.microsoft.com/office/drawing/2014/main" id="{B8BD058D-FB07-B345-53A7-F4FCAD2F1B29}"/>
              </a:ext>
            </a:extLst>
          </p:cNvPr>
          <p:cNvSpPr/>
          <p:nvPr/>
        </p:nvSpPr>
        <p:spPr>
          <a:xfrm>
            <a:off x="6347388" y="2818367"/>
            <a:ext cx="5580000" cy="1198800"/>
          </a:xfrm>
          <a:prstGeom prst="rect">
            <a:avLst/>
          </a:prstGeom>
        </p:spPr>
        <p:txBody>
          <a:bodyPr>
            <a:spAutoFit/>
          </a:bodyPr>
          <a:lstStyle/>
          <a:p>
            <a:r>
              <a:rPr lang="en-GB" b="1"/>
              <a:t>Engie </a:t>
            </a:r>
          </a:p>
          <a:p>
            <a:r>
              <a:rPr lang="en-GB" i="1"/>
              <a:t>“…understand how new approaches and technologies can inform the understanding of how we might ‘re-imagine’ the use of the subsurface in the future.”</a:t>
            </a:r>
          </a:p>
        </p:txBody>
      </p:sp>
      <p:sp>
        <p:nvSpPr>
          <p:cNvPr id="14" name="Rectangle 13">
            <a:extLst>
              <a:ext uri="{FF2B5EF4-FFF2-40B4-BE49-F238E27FC236}">
                <a16:creationId xmlns:a16="http://schemas.microsoft.com/office/drawing/2014/main" id="{001696BC-46E8-29F4-A0D8-FF6A2DA6FBCE}"/>
              </a:ext>
            </a:extLst>
          </p:cNvPr>
          <p:cNvSpPr/>
          <p:nvPr/>
        </p:nvSpPr>
        <p:spPr>
          <a:xfrm>
            <a:off x="6347388" y="4109644"/>
            <a:ext cx="5580000" cy="1198800"/>
          </a:xfrm>
          <a:prstGeom prst="rect">
            <a:avLst/>
          </a:prstGeom>
        </p:spPr>
        <p:txBody>
          <a:bodyPr wrap="square">
            <a:spAutoFit/>
          </a:bodyPr>
          <a:lstStyle/>
          <a:p>
            <a:r>
              <a:rPr lang="en-GB" b="1"/>
              <a:t>Geon</a:t>
            </a:r>
          </a:p>
          <a:p>
            <a:r>
              <a:rPr lang="en-GB" i="1"/>
              <a:t>“…this is an important opportunity to improve data on deep geothermal heat generation, which we believe will play an important part in the UKs transition to Net Zero.”</a:t>
            </a:r>
          </a:p>
        </p:txBody>
      </p:sp>
      <p:sp>
        <p:nvSpPr>
          <p:cNvPr id="15" name="Rectangle 14">
            <a:extLst>
              <a:ext uri="{FF2B5EF4-FFF2-40B4-BE49-F238E27FC236}">
                <a16:creationId xmlns:a16="http://schemas.microsoft.com/office/drawing/2014/main" id="{B123EB53-A28E-3C26-33FA-62B5E2E9FDAB}"/>
              </a:ext>
            </a:extLst>
          </p:cNvPr>
          <p:cNvSpPr/>
          <p:nvPr/>
        </p:nvSpPr>
        <p:spPr>
          <a:xfrm>
            <a:off x="264612" y="2864606"/>
            <a:ext cx="5580000" cy="1198800"/>
          </a:xfrm>
          <a:prstGeom prst="rect">
            <a:avLst/>
          </a:prstGeom>
        </p:spPr>
        <p:txBody>
          <a:bodyPr wrap="square">
            <a:spAutoFit/>
          </a:bodyPr>
          <a:lstStyle/>
          <a:p>
            <a:r>
              <a:rPr lang="en-GB" b="1" dirty="0"/>
              <a:t>The Environment Agency </a:t>
            </a:r>
          </a:p>
          <a:p>
            <a:r>
              <a:rPr lang="en-GB" i="1" dirty="0"/>
              <a:t>“…recognise the important role that this research has to play in informing the understanding of the environmental implications of heat extraction from deep boreholes.”</a:t>
            </a:r>
          </a:p>
        </p:txBody>
      </p:sp>
      <p:sp>
        <p:nvSpPr>
          <p:cNvPr id="16" name="Rectangle 15">
            <a:extLst>
              <a:ext uri="{FF2B5EF4-FFF2-40B4-BE49-F238E27FC236}">
                <a16:creationId xmlns:a16="http://schemas.microsoft.com/office/drawing/2014/main" id="{C3DACF88-7B96-D2C1-8686-A1741E0AA3FD}"/>
              </a:ext>
            </a:extLst>
          </p:cNvPr>
          <p:cNvSpPr/>
          <p:nvPr/>
        </p:nvSpPr>
        <p:spPr>
          <a:xfrm>
            <a:off x="264612" y="1527090"/>
            <a:ext cx="5580000" cy="1198800"/>
          </a:xfrm>
          <a:prstGeom prst="rect">
            <a:avLst/>
          </a:prstGeom>
        </p:spPr>
        <p:txBody>
          <a:bodyPr>
            <a:spAutoFit/>
          </a:bodyPr>
          <a:lstStyle/>
          <a:p>
            <a:r>
              <a:rPr lang="en-GB" b="1"/>
              <a:t>Newcastle City Council</a:t>
            </a:r>
          </a:p>
          <a:p>
            <a:r>
              <a:rPr lang="en-GB" i="1"/>
              <a:t>“…use of the borehole as a research facility to support decarbonisation of heating is timely to inform Newcastle City Council’s target to be carbon neutral by 2030.”</a:t>
            </a:r>
          </a:p>
        </p:txBody>
      </p:sp>
      <p:sp>
        <p:nvSpPr>
          <p:cNvPr id="17" name="Rectangle 16">
            <a:extLst>
              <a:ext uri="{FF2B5EF4-FFF2-40B4-BE49-F238E27FC236}">
                <a16:creationId xmlns:a16="http://schemas.microsoft.com/office/drawing/2014/main" id="{5F450B12-6350-23CB-EB7E-8950C46FC363}"/>
              </a:ext>
            </a:extLst>
          </p:cNvPr>
          <p:cNvSpPr/>
          <p:nvPr/>
        </p:nvSpPr>
        <p:spPr>
          <a:xfrm>
            <a:off x="264612" y="5539639"/>
            <a:ext cx="5580000" cy="923330"/>
          </a:xfrm>
          <a:prstGeom prst="rect">
            <a:avLst/>
          </a:prstGeom>
        </p:spPr>
        <p:txBody>
          <a:bodyPr lIns="91440" tIns="45720" rIns="91440" bIns="45720" anchor="t">
            <a:spAutoFit/>
          </a:bodyPr>
          <a:lstStyle/>
          <a:p>
            <a:r>
              <a:rPr lang="en-GB" b="1" err="1">
                <a:ea typeface="Calibri" panose="020F0502020204030204" pitchFamily="34" charset="0"/>
              </a:rPr>
              <a:t>EnviroCentre</a:t>
            </a:r>
          </a:p>
          <a:p>
            <a:r>
              <a:rPr lang="en-GB" i="1">
                <a:ea typeface="Calibri" panose="020F0502020204030204" pitchFamily="34" charset="0"/>
              </a:rPr>
              <a:t>“…understanding the heat extraction potential of unused and abandoned wells.”</a:t>
            </a:r>
            <a:endParaRPr lang="en-GB">
              <a:ea typeface="Calibri" panose="020F0502020204030204" pitchFamily="34" charset="0"/>
            </a:endParaRPr>
          </a:p>
        </p:txBody>
      </p:sp>
      <p:sp>
        <p:nvSpPr>
          <p:cNvPr id="18" name="Rectangle 17">
            <a:extLst>
              <a:ext uri="{FF2B5EF4-FFF2-40B4-BE49-F238E27FC236}">
                <a16:creationId xmlns:a16="http://schemas.microsoft.com/office/drawing/2014/main" id="{E9E0F4A8-E219-B476-A783-DD557D394256}"/>
              </a:ext>
            </a:extLst>
          </p:cNvPr>
          <p:cNvSpPr/>
          <p:nvPr/>
        </p:nvSpPr>
        <p:spPr>
          <a:xfrm>
            <a:off x="264612" y="4202122"/>
            <a:ext cx="5580000" cy="1198800"/>
          </a:xfrm>
          <a:prstGeom prst="rect">
            <a:avLst/>
          </a:prstGeom>
        </p:spPr>
        <p:txBody>
          <a:bodyPr>
            <a:spAutoFit/>
          </a:bodyPr>
          <a:lstStyle/>
          <a:p>
            <a:r>
              <a:rPr lang="en-GB" b="1">
                <a:ea typeface="Calibri" panose="020F0502020204030204" pitchFamily="34" charset="0"/>
              </a:rPr>
              <a:t>Schlumberger</a:t>
            </a:r>
          </a:p>
          <a:p>
            <a:r>
              <a:rPr lang="en-GB" i="1">
                <a:ea typeface="Calibri" panose="020F0502020204030204" pitchFamily="34" charset="0"/>
              </a:rPr>
              <a:t>“…anticipate that the research outputs will provide insights to the development of new tools and technologies for supporting the growing geothermal industry.”</a:t>
            </a:r>
          </a:p>
        </p:txBody>
      </p:sp>
      <p:sp>
        <p:nvSpPr>
          <p:cNvPr id="19" name="Rectangle 18">
            <a:extLst>
              <a:ext uri="{FF2B5EF4-FFF2-40B4-BE49-F238E27FC236}">
                <a16:creationId xmlns:a16="http://schemas.microsoft.com/office/drawing/2014/main" id="{F6D9E7B0-FB65-776F-BFFB-EA32D11EACAD}"/>
              </a:ext>
            </a:extLst>
          </p:cNvPr>
          <p:cNvSpPr/>
          <p:nvPr/>
        </p:nvSpPr>
        <p:spPr>
          <a:xfrm>
            <a:off x="6347388" y="5400922"/>
            <a:ext cx="5580000" cy="1198800"/>
          </a:xfrm>
          <a:prstGeom prst="rect">
            <a:avLst/>
          </a:prstGeom>
        </p:spPr>
        <p:txBody>
          <a:bodyPr>
            <a:spAutoFit/>
          </a:bodyPr>
          <a:lstStyle/>
          <a:p>
            <a:r>
              <a:rPr lang="en-GB" b="1">
                <a:ea typeface="Calibri" panose="020F0502020204030204" pitchFamily="34" charset="0"/>
              </a:rPr>
              <a:t>South Tyneside Council</a:t>
            </a:r>
          </a:p>
          <a:p>
            <a:r>
              <a:rPr lang="en-GB" i="1">
                <a:ea typeface="Calibri" panose="020F0502020204030204" pitchFamily="34" charset="0"/>
              </a:rPr>
              <a:t>“…the opportunity to understand the potential for geothermal energy to supply local buildings.’”</a:t>
            </a:r>
            <a:endParaRPr lang="en-GB">
              <a:ea typeface="Calibri" panose="020F0502020204030204" pitchFamily="34" charset="0"/>
            </a:endParaRPr>
          </a:p>
        </p:txBody>
      </p:sp>
    </p:spTree>
    <p:extLst>
      <p:ext uri="{BB962C8B-B14F-4D97-AF65-F5344CB8AC3E}">
        <p14:creationId xmlns:p14="http://schemas.microsoft.com/office/powerpoint/2010/main" val="375164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3">
            <a:alphaModFix amt="35000"/>
          </a:blip>
          <a:stretch>
            <a:fillRect/>
          </a:stretch>
        </p:blipFill>
        <p:spPr>
          <a:xfrm>
            <a:off x="4762" y="6424492"/>
            <a:ext cx="12187238"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8">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3" name="TextBox 2">
            <a:extLst>
              <a:ext uri="{FF2B5EF4-FFF2-40B4-BE49-F238E27FC236}">
                <a16:creationId xmlns:a16="http://schemas.microsoft.com/office/drawing/2014/main" id="{16812E30-D1E7-4AB0-810B-15EDF0591E0E}"/>
              </a:ext>
            </a:extLst>
          </p:cNvPr>
          <p:cNvSpPr txBox="1"/>
          <p:nvPr/>
        </p:nvSpPr>
        <p:spPr>
          <a:xfrm>
            <a:off x="0" y="1191595"/>
            <a:ext cx="4275407" cy="5940088"/>
          </a:xfrm>
          <a:prstGeom prst="rect">
            <a:avLst/>
          </a:prstGeom>
          <a:noFill/>
        </p:spPr>
        <p:txBody>
          <a:bodyPr wrap="square" lIns="91440" tIns="45720" rIns="91440" bIns="45720" rtlCol="0" anchor="t">
            <a:spAutoFit/>
          </a:bodyPr>
          <a:lstStyle/>
          <a:p>
            <a:r>
              <a:rPr lang="en-GB" sz="2000" b="1" dirty="0"/>
              <a:t>USB thermal energy demand</a:t>
            </a:r>
          </a:p>
          <a:p>
            <a:endParaRPr lang="en-US" sz="2000" dirty="0">
              <a:cs typeface="Calibri"/>
            </a:endParaRPr>
          </a:p>
          <a:p>
            <a:r>
              <a:rPr lang="en-US" sz="2000" dirty="0">
                <a:cs typeface="Calibri"/>
              </a:rPr>
              <a:t>We used one Deep Learning model (Long-Short-Term-Memory), and two Machine Learning models (Random Forest and K-Nearest </a:t>
            </a:r>
            <a:r>
              <a:rPr lang="en-US" sz="2000" dirty="0" err="1">
                <a:cs typeface="Calibri"/>
              </a:rPr>
              <a:t>Neighbour</a:t>
            </a:r>
            <a:r>
              <a:rPr lang="en-US" sz="2000" dirty="0">
                <a:cs typeface="Calibri"/>
              </a:rPr>
              <a:t>).</a:t>
            </a:r>
          </a:p>
          <a:p>
            <a:endParaRPr lang="en-US" sz="2000" dirty="0">
              <a:cs typeface="Calibri"/>
            </a:endParaRPr>
          </a:p>
          <a:p>
            <a:r>
              <a:rPr lang="en-US" sz="2000" dirty="0">
                <a:cs typeface="Calibri"/>
              </a:rPr>
              <a:t>The ML and DL models have been trained with the dataset of Year 2020, then they have been utilized to forecast the future performance of the USB building  with different climate scenario for the year of 2080.</a:t>
            </a:r>
          </a:p>
          <a:p>
            <a:endParaRPr lang="en-US" sz="2000" dirty="0">
              <a:cs typeface="Calibri"/>
            </a:endParaRPr>
          </a:p>
          <a:p>
            <a:r>
              <a:rPr lang="en-US" sz="2000" dirty="0">
                <a:cs typeface="Calibri"/>
              </a:rPr>
              <a:t>It was found that the LSTM and RF provided the most accurate load prediction in the DL and ML category.</a:t>
            </a:r>
          </a:p>
          <a:p>
            <a:endParaRPr lang="en-US" sz="2000" dirty="0">
              <a:cs typeface="Calibri"/>
            </a:endParaRPr>
          </a:p>
          <a:p>
            <a:endParaRPr lang="en-GB" sz="2000" dirty="0">
              <a:cs typeface="Calibri"/>
            </a:endParaRPr>
          </a:p>
        </p:txBody>
      </p:sp>
      <p:pic>
        <p:nvPicPr>
          <p:cNvPr id="4" name="Picture 3" descr="Graph showing heating and cooling building prediction, for different machine learning methods">
            <a:extLst>
              <a:ext uri="{FF2B5EF4-FFF2-40B4-BE49-F238E27FC236}">
                <a16:creationId xmlns:a16="http://schemas.microsoft.com/office/drawing/2014/main" id="{BE6D1CF3-66E3-441B-81ED-6AE5955436F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75407" y="1219162"/>
            <a:ext cx="7741684" cy="3979003"/>
          </a:xfrm>
          <a:prstGeom prst="rect">
            <a:avLst/>
          </a:prstGeom>
        </p:spPr>
      </p:pic>
    </p:spTree>
    <p:extLst>
      <p:ext uri="{BB962C8B-B14F-4D97-AF65-F5344CB8AC3E}">
        <p14:creationId xmlns:p14="http://schemas.microsoft.com/office/powerpoint/2010/main" val="429749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7D31E-1085-5B8F-3679-53CFB814C9E5}"/>
              </a:ext>
            </a:extLst>
          </p:cNvPr>
          <p:cNvSpPr>
            <a:spLocks noGrp="1"/>
          </p:cNvSpPr>
          <p:nvPr>
            <p:ph type="title"/>
          </p:nvPr>
        </p:nvSpPr>
        <p:spPr>
          <a:xfrm>
            <a:off x="87339" y="91138"/>
            <a:ext cx="8536399" cy="1325563"/>
          </a:xfrm>
        </p:spPr>
        <p:txBody>
          <a:bodyPr/>
          <a:lstStyle/>
          <a:p>
            <a:r>
              <a:rPr lang="en-US" b="1" dirty="0">
                <a:solidFill>
                  <a:schemeClr val="accent1"/>
                </a:solidFill>
              </a:rPr>
              <a:t>Strict vs adaptive thermal comfort</a:t>
            </a:r>
            <a:endParaRPr lang="en-GB" b="1" dirty="0">
              <a:solidFill>
                <a:schemeClr val="accent1"/>
              </a:solidFill>
            </a:endParaRPr>
          </a:p>
        </p:txBody>
      </p:sp>
      <p:pic>
        <p:nvPicPr>
          <p:cNvPr id="4" name="Picture 3" descr="Chart, bar chart&#10;&#10;Description automatically generated">
            <a:extLst>
              <a:ext uri="{FF2B5EF4-FFF2-40B4-BE49-F238E27FC236}">
                <a16:creationId xmlns:a16="http://schemas.microsoft.com/office/drawing/2014/main" id="{D11AC605-2080-A77B-8A47-A904807E15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644246"/>
            <a:ext cx="5888312" cy="3679874"/>
          </a:xfrm>
          <a:prstGeom prst="rect">
            <a:avLst/>
          </a:prstGeom>
        </p:spPr>
      </p:pic>
      <p:pic>
        <p:nvPicPr>
          <p:cNvPr id="5" name="Picture 4" descr="Chart, bar chart&#10;&#10;Description automatically generated">
            <a:extLst>
              <a:ext uri="{FF2B5EF4-FFF2-40B4-BE49-F238E27FC236}">
                <a16:creationId xmlns:a16="http://schemas.microsoft.com/office/drawing/2014/main" id="{177C45A0-E920-79FC-9E0E-60F9B11B6C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870" y="1475282"/>
            <a:ext cx="3965299" cy="2312947"/>
          </a:xfrm>
          <a:prstGeom prst="rect">
            <a:avLst/>
          </a:prstGeom>
        </p:spPr>
      </p:pic>
      <p:pic>
        <p:nvPicPr>
          <p:cNvPr id="6" name="Picture 5" descr="Chart, bar chart, histogram&#10;&#10;Description automatically generated">
            <a:extLst>
              <a:ext uri="{FF2B5EF4-FFF2-40B4-BE49-F238E27FC236}">
                <a16:creationId xmlns:a16="http://schemas.microsoft.com/office/drawing/2014/main" id="{8C78003A-5838-143D-4857-29D1436885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6870" y="4075664"/>
            <a:ext cx="3965299" cy="2475502"/>
          </a:xfrm>
          <a:prstGeom prst="rect">
            <a:avLst/>
          </a:prstGeom>
        </p:spPr>
      </p:pic>
      <p:sp>
        <p:nvSpPr>
          <p:cNvPr id="7" name="TextBox 6">
            <a:extLst>
              <a:ext uri="{FF2B5EF4-FFF2-40B4-BE49-F238E27FC236}">
                <a16:creationId xmlns:a16="http://schemas.microsoft.com/office/drawing/2014/main" id="{4A1AD381-107D-B391-82D4-49F333935C31}"/>
              </a:ext>
            </a:extLst>
          </p:cNvPr>
          <p:cNvSpPr txBox="1"/>
          <p:nvPr/>
        </p:nvSpPr>
        <p:spPr>
          <a:xfrm>
            <a:off x="702316" y="1634611"/>
            <a:ext cx="6639173" cy="830997"/>
          </a:xfrm>
          <a:prstGeom prst="rect">
            <a:avLst/>
          </a:prstGeom>
          <a:noFill/>
        </p:spPr>
        <p:txBody>
          <a:bodyPr wrap="square" rtlCol="0">
            <a:spAutoFit/>
          </a:bodyPr>
          <a:lstStyle/>
          <a:p>
            <a:pPr algn="ctr"/>
            <a:r>
              <a:rPr lang="en-US" sz="2400" dirty="0"/>
              <a:t>37% reduction in heating and 72% reduction in cooling energy demand</a:t>
            </a:r>
            <a:endParaRPr lang="en-GB" sz="2400" dirty="0"/>
          </a:p>
        </p:txBody>
      </p:sp>
    </p:spTree>
    <p:extLst>
      <p:ext uri="{BB962C8B-B14F-4D97-AF65-F5344CB8AC3E}">
        <p14:creationId xmlns:p14="http://schemas.microsoft.com/office/powerpoint/2010/main" val="3567671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7D31E-1085-5B8F-3679-53CFB814C9E5}"/>
              </a:ext>
            </a:extLst>
          </p:cNvPr>
          <p:cNvSpPr>
            <a:spLocks noGrp="1"/>
          </p:cNvSpPr>
          <p:nvPr>
            <p:ph type="title"/>
          </p:nvPr>
        </p:nvSpPr>
        <p:spPr>
          <a:xfrm>
            <a:off x="87339" y="169968"/>
            <a:ext cx="7869129" cy="1325563"/>
          </a:xfrm>
        </p:spPr>
        <p:txBody>
          <a:bodyPr/>
          <a:lstStyle/>
          <a:p>
            <a:r>
              <a:rPr lang="en-US" b="1" dirty="0">
                <a:solidFill>
                  <a:schemeClr val="accent1"/>
                </a:solidFill>
              </a:rPr>
              <a:t>Demand now and into the future</a:t>
            </a:r>
            <a:endParaRPr lang="en-GB" b="1" dirty="0">
              <a:solidFill>
                <a:schemeClr val="accent1"/>
              </a:solidFill>
            </a:endParaRPr>
          </a:p>
        </p:txBody>
      </p:sp>
      <p:sp>
        <p:nvSpPr>
          <p:cNvPr id="7" name="TextBox 6">
            <a:extLst>
              <a:ext uri="{FF2B5EF4-FFF2-40B4-BE49-F238E27FC236}">
                <a16:creationId xmlns:a16="http://schemas.microsoft.com/office/drawing/2014/main" id="{4A1AD381-107D-B391-82D4-49F333935C31}"/>
              </a:ext>
            </a:extLst>
          </p:cNvPr>
          <p:cNvSpPr txBox="1"/>
          <p:nvPr/>
        </p:nvSpPr>
        <p:spPr>
          <a:xfrm>
            <a:off x="40041" y="1148121"/>
            <a:ext cx="4630160" cy="5632311"/>
          </a:xfrm>
          <a:prstGeom prst="rect">
            <a:avLst/>
          </a:prstGeom>
          <a:noFill/>
        </p:spPr>
        <p:txBody>
          <a:bodyPr wrap="square" rtlCol="0">
            <a:spAutoFit/>
          </a:bodyPr>
          <a:lstStyle/>
          <a:p>
            <a:r>
              <a:rPr lang="en-US" sz="2400" dirty="0"/>
              <a:t>Under all future climate scenarios, the total building energy use decreases, as the need for heating lessens. </a:t>
            </a:r>
          </a:p>
          <a:p>
            <a:endParaRPr lang="en-US" sz="2400" dirty="0"/>
          </a:p>
          <a:p>
            <a:r>
              <a:rPr lang="en-US" sz="2400" dirty="0"/>
              <a:t>Despite an increase in cooling demand over the decades, heating remains a much more significant part of overall energy consumption, having a share of 35% with strict comfort mode and 23% with adaptive mode in 2080. In contrast, even with strict mode, cooling is only 5% of total energy demand in 2080. </a:t>
            </a:r>
            <a:endParaRPr lang="en-GB" sz="2400" dirty="0"/>
          </a:p>
        </p:txBody>
      </p:sp>
      <p:pic>
        <p:nvPicPr>
          <p:cNvPr id="3" name="Picture 2" descr="Chart, bar chart&#10;&#10;Description automatically generated">
            <a:extLst>
              <a:ext uri="{FF2B5EF4-FFF2-40B4-BE49-F238E27FC236}">
                <a16:creationId xmlns:a16="http://schemas.microsoft.com/office/drawing/2014/main" id="{58BF54CD-6A7E-3100-C9F1-14F25B5973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7499" y="1495531"/>
            <a:ext cx="7221857" cy="4814047"/>
          </a:xfrm>
          <a:prstGeom prst="rect">
            <a:avLst/>
          </a:prstGeom>
        </p:spPr>
      </p:pic>
    </p:spTree>
    <p:extLst>
      <p:ext uri="{BB962C8B-B14F-4D97-AF65-F5344CB8AC3E}">
        <p14:creationId xmlns:p14="http://schemas.microsoft.com/office/powerpoint/2010/main" val="3884003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6424492"/>
            <a:ext cx="12187238"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graphicFrame>
        <p:nvGraphicFramePr>
          <p:cNvPr id="12" name="Chart 11">
            <a:extLst>
              <a:ext uri="{FF2B5EF4-FFF2-40B4-BE49-F238E27FC236}">
                <a16:creationId xmlns:a16="http://schemas.microsoft.com/office/drawing/2014/main" id="{50B2A005-BCF2-44D8-9C49-AE6FA4FF161C}"/>
              </a:ext>
            </a:extLst>
          </p:cNvPr>
          <p:cNvGraphicFramePr>
            <a:graphicFrameLocks/>
          </p:cNvGraphicFramePr>
          <p:nvPr>
            <p:extLst>
              <p:ext uri="{D42A27DB-BD31-4B8C-83A1-F6EECF244321}">
                <p14:modId xmlns:p14="http://schemas.microsoft.com/office/powerpoint/2010/main" val="1848724836"/>
              </p:ext>
            </p:extLst>
          </p:nvPr>
        </p:nvGraphicFramePr>
        <p:xfrm>
          <a:off x="6583680" y="1620026"/>
          <a:ext cx="5433411" cy="3744453"/>
        </p:xfrm>
        <a:graphic>
          <a:graphicData uri="http://schemas.openxmlformats.org/drawingml/2006/chart">
            <c:chart xmlns:c="http://schemas.openxmlformats.org/drawingml/2006/chart" xmlns:r="http://schemas.openxmlformats.org/officeDocument/2006/relationships" r:id="rId8"/>
          </a:graphicData>
        </a:graphic>
      </p:graphicFrame>
      <p:sp>
        <p:nvSpPr>
          <p:cNvPr id="3" name="TextBox 2">
            <a:extLst>
              <a:ext uri="{FF2B5EF4-FFF2-40B4-BE49-F238E27FC236}">
                <a16:creationId xmlns:a16="http://schemas.microsoft.com/office/drawing/2014/main" id="{16812E30-D1E7-4AB0-810B-15EDF0591E0E}"/>
              </a:ext>
            </a:extLst>
          </p:cNvPr>
          <p:cNvSpPr txBox="1"/>
          <p:nvPr/>
        </p:nvSpPr>
        <p:spPr>
          <a:xfrm>
            <a:off x="38814" y="1079006"/>
            <a:ext cx="6544866" cy="6432530"/>
          </a:xfrm>
          <a:prstGeom prst="rect">
            <a:avLst/>
          </a:prstGeom>
          <a:noFill/>
        </p:spPr>
        <p:txBody>
          <a:bodyPr wrap="square" rtlCol="0">
            <a:spAutoFit/>
          </a:bodyPr>
          <a:lstStyle/>
          <a:p>
            <a:pPr fontAlgn="base"/>
            <a:r>
              <a:rPr lang="en-GB" sz="2000" b="1" dirty="0">
                <a:solidFill>
                  <a:srgbClr val="000000"/>
                </a:solidFill>
              </a:rPr>
              <a:t>Understanding the borehole contribution</a:t>
            </a:r>
            <a:r>
              <a:rPr lang="en-US" sz="2000" dirty="0">
                <a:solidFill>
                  <a:srgbClr val="000000"/>
                </a:solidFill>
              </a:rPr>
              <a:t>​</a:t>
            </a:r>
            <a:endParaRPr lang="en-US" sz="2000" dirty="0">
              <a:solidFill>
                <a:srgbClr val="000000"/>
              </a:solidFill>
              <a:latin typeface="Segoe UI"/>
            </a:endParaRPr>
          </a:p>
          <a:p>
            <a:pPr fontAlgn="base"/>
            <a:r>
              <a:rPr lang="en-GB" sz="2000" dirty="0">
                <a:solidFill>
                  <a:srgbClr val="000000"/>
                </a:solidFill>
              </a:rPr>
              <a:t>​</a:t>
            </a:r>
            <a:endParaRPr lang="en-GB" sz="2000" dirty="0">
              <a:solidFill>
                <a:srgbClr val="000000"/>
              </a:solidFill>
              <a:latin typeface="Segoe UI"/>
            </a:endParaRPr>
          </a:p>
          <a:p>
            <a:pPr fontAlgn="base"/>
            <a:r>
              <a:rPr lang="en-GB" sz="2000" dirty="0">
                <a:solidFill>
                  <a:srgbClr val="000000"/>
                </a:solidFill>
              </a:rPr>
              <a:t>The building load is dynamic, so one research question is to understand how the borehole might cope with this.</a:t>
            </a:r>
            <a:r>
              <a:rPr lang="en-US" sz="2000" dirty="0">
                <a:solidFill>
                  <a:srgbClr val="000000"/>
                </a:solidFill>
              </a:rPr>
              <a:t>​</a:t>
            </a:r>
            <a:endParaRPr lang="en-US" sz="2000" dirty="0">
              <a:solidFill>
                <a:srgbClr val="000000"/>
              </a:solidFill>
              <a:latin typeface="Segoe UI"/>
            </a:endParaRPr>
          </a:p>
          <a:p>
            <a:pPr fontAlgn="base"/>
            <a:r>
              <a:rPr lang="en-GB" sz="2000" dirty="0">
                <a:solidFill>
                  <a:srgbClr val="000000"/>
                </a:solidFill>
              </a:rPr>
              <a:t>​</a:t>
            </a:r>
            <a:endParaRPr lang="en-GB" sz="2000" dirty="0">
              <a:solidFill>
                <a:srgbClr val="000000"/>
              </a:solidFill>
              <a:latin typeface="Segoe UI"/>
            </a:endParaRPr>
          </a:p>
          <a:p>
            <a:r>
              <a:rPr lang="en-GB" sz="2000" dirty="0"/>
              <a:t>We can model and compare the fluctuating demand or a constant heat load:</a:t>
            </a:r>
          </a:p>
          <a:p>
            <a:endParaRPr lang="en-GB" sz="2000" dirty="0"/>
          </a:p>
          <a:p>
            <a:r>
              <a:rPr lang="en-GB" sz="2000" dirty="0"/>
              <a:t>- Variable heat load – Annually, 500W (6 month injection) and -50kW (6 month extraction).</a:t>
            </a:r>
          </a:p>
          <a:p>
            <a:r>
              <a:rPr lang="en-GB" sz="2000" dirty="0"/>
              <a:t>- Constant heat load – -50kW annually</a:t>
            </a:r>
          </a:p>
          <a:p>
            <a:endParaRPr lang="en-GB" sz="2000" dirty="0"/>
          </a:p>
          <a:p>
            <a:r>
              <a:rPr lang="en-GB" sz="2000" dirty="0"/>
              <a:t>After 5 years, Inlet Temperature for Constant heat load</a:t>
            </a:r>
          </a:p>
          <a:p>
            <a:r>
              <a:rPr lang="en-GB" sz="2000" dirty="0"/>
              <a:t> = 5.98°C, Variable heat load = 8.3°C; ∆T = 2.32°C</a:t>
            </a:r>
          </a:p>
          <a:p>
            <a:endParaRPr lang="en-GB" sz="2000" dirty="0"/>
          </a:p>
          <a:p>
            <a:r>
              <a:rPr lang="en-GB" sz="2000" dirty="0"/>
              <a:t>Therefore, there is likely to be an increased longevity of operation if rest periods or thermal storage is incorporated.</a:t>
            </a:r>
          </a:p>
          <a:p>
            <a:pPr fontAlgn="base"/>
            <a:r>
              <a:rPr lang="en-GB" sz="3600" dirty="0">
                <a:solidFill>
                  <a:srgbClr val="000000"/>
                </a:solidFill>
              </a:rPr>
              <a:t>​</a:t>
            </a:r>
            <a:endParaRPr lang="en-GB" sz="3600" dirty="0">
              <a:solidFill>
                <a:srgbClr val="000000"/>
              </a:solidFill>
              <a:latin typeface="Segoe UI"/>
            </a:endParaRPr>
          </a:p>
          <a:p>
            <a:pPr fontAlgn="base"/>
            <a:endParaRPr lang="en-GB" sz="3600" b="0" i="0" dirty="0">
              <a:solidFill>
                <a:srgbClr val="000000"/>
              </a:solidFill>
              <a:effectLst/>
              <a:latin typeface="Arial"/>
            </a:endParaRPr>
          </a:p>
        </p:txBody>
      </p:sp>
    </p:spTree>
    <p:extLst>
      <p:ext uri="{BB962C8B-B14F-4D97-AF65-F5344CB8AC3E}">
        <p14:creationId xmlns:p14="http://schemas.microsoft.com/office/powerpoint/2010/main" val="4124145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3">
            <a:alphaModFix amt="35000"/>
          </a:blip>
          <a:stretch>
            <a:fillRect/>
          </a:stretch>
        </p:blipFill>
        <p:spPr>
          <a:xfrm>
            <a:off x="4762" y="6424492"/>
            <a:ext cx="12187238"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8">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3" name="TextBox 2">
            <a:extLst>
              <a:ext uri="{FF2B5EF4-FFF2-40B4-BE49-F238E27FC236}">
                <a16:creationId xmlns:a16="http://schemas.microsoft.com/office/drawing/2014/main" id="{16812E30-D1E7-4AB0-810B-15EDF0591E0E}"/>
              </a:ext>
            </a:extLst>
          </p:cNvPr>
          <p:cNvSpPr txBox="1"/>
          <p:nvPr/>
        </p:nvSpPr>
        <p:spPr>
          <a:xfrm>
            <a:off x="184067" y="1277126"/>
            <a:ext cx="6276110" cy="5078313"/>
          </a:xfrm>
          <a:prstGeom prst="rect">
            <a:avLst/>
          </a:prstGeom>
          <a:noFill/>
        </p:spPr>
        <p:txBody>
          <a:bodyPr wrap="square" rtlCol="0">
            <a:spAutoFit/>
          </a:bodyPr>
          <a:lstStyle/>
          <a:p>
            <a:pPr fontAlgn="base"/>
            <a:r>
              <a:rPr lang="en-GB" b="1" dirty="0">
                <a:solidFill>
                  <a:srgbClr val="000000"/>
                </a:solidFill>
              </a:rPr>
              <a:t>Coupling the borehole heat exchanger to a heat pump and future work</a:t>
            </a:r>
            <a:endParaRPr lang="en-US" dirty="0">
              <a:solidFill>
                <a:srgbClr val="000000"/>
              </a:solidFill>
              <a:latin typeface="Segoe UI"/>
            </a:endParaRPr>
          </a:p>
          <a:p>
            <a:pPr fontAlgn="base"/>
            <a:r>
              <a:rPr lang="en-GB" dirty="0">
                <a:solidFill>
                  <a:srgbClr val="000000"/>
                </a:solidFill>
              </a:rPr>
              <a:t>​</a:t>
            </a:r>
            <a:endParaRPr lang="en-GB" dirty="0">
              <a:solidFill>
                <a:srgbClr val="000000"/>
              </a:solidFill>
              <a:latin typeface="Segoe UI"/>
            </a:endParaRPr>
          </a:p>
          <a:p>
            <a:pPr marL="285750" indent="-285750" fontAlgn="base">
              <a:buFont typeface="Arial" panose="020B0604020202020204" pitchFamily="34" charset="0"/>
              <a:buChar char="•"/>
            </a:pPr>
            <a:r>
              <a:rPr lang="en-GB" dirty="0">
                <a:solidFill>
                  <a:srgbClr val="000000"/>
                </a:solidFill>
              </a:rPr>
              <a:t>One way of coupling the building heat demand to the BHE is to consider the complete loop including the heat and/or water pump.</a:t>
            </a:r>
          </a:p>
          <a:p>
            <a:pPr marL="285750" indent="-285750" fontAlgn="base">
              <a:buFont typeface="Arial" panose="020B0604020202020204" pitchFamily="34" charset="0"/>
              <a:buChar char="•"/>
            </a:pPr>
            <a:r>
              <a:rPr lang="en-GB" dirty="0">
                <a:solidFill>
                  <a:srgbClr val="000000"/>
                </a:solidFill>
              </a:rPr>
              <a:t>​This presents the possibility to incorporate efficiency of pumps and give a more comprehensive operational scenario.</a:t>
            </a:r>
          </a:p>
          <a:p>
            <a:pPr marL="285750" indent="-285750" fontAlgn="base">
              <a:buFont typeface="Arial" panose="020B0604020202020204" pitchFamily="34" charset="0"/>
              <a:buChar char="•"/>
            </a:pPr>
            <a:r>
              <a:rPr lang="en-GB" dirty="0">
                <a:solidFill>
                  <a:srgbClr val="000000"/>
                </a:solidFill>
              </a:rPr>
              <a:t>The BHE model in OpenGeoSys can be coupled to </a:t>
            </a:r>
            <a:r>
              <a:rPr lang="en-GB" dirty="0" err="1">
                <a:solidFill>
                  <a:srgbClr val="000000"/>
                </a:solidFill>
              </a:rPr>
              <a:t>TESPy</a:t>
            </a:r>
            <a:r>
              <a:rPr lang="en-GB" dirty="0">
                <a:solidFill>
                  <a:srgbClr val="000000"/>
                </a:solidFill>
              </a:rPr>
              <a:t>, which models surface components such as heat pump and water pump, thereby facilitating hydraulic and thermal coupling.</a:t>
            </a:r>
          </a:p>
          <a:p>
            <a:pPr marL="285750" indent="-285750" fontAlgn="base">
              <a:buFont typeface="Arial" panose="020B0604020202020204" pitchFamily="34" charset="0"/>
              <a:buChar char="•"/>
            </a:pPr>
            <a:r>
              <a:rPr lang="en-GB" dirty="0">
                <a:solidFill>
                  <a:srgbClr val="000000"/>
                </a:solidFill>
              </a:rPr>
              <a:t>Instead of specifying BHE load, OpenGeoSys also has the option of specifying building load which then incorporates a heat pump.</a:t>
            </a:r>
          </a:p>
          <a:p>
            <a:pPr marL="285750" indent="-285750" fontAlgn="base">
              <a:buFont typeface="Arial" panose="020B0604020202020204" pitchFamily="34" charset="0"/>
              <a:buChar char="•"/>
            </a:pPr>
            <a:r>
              <a:rPr lang="en-GB" dirty="0">
                <a:solidFill>
                  <a:srgbClr val="000000"/>
                </a:solidFill>
              </a:rPr>
              <a:t>Future work will look at coupling the BHE model to the predicted building demand within a suitable framework such as </a:t>
            </a:r>
            <a:r>
              <a:rPr lang="en-GB" dirty="0" err="1">
                <a:solidFill>
                  <a:srgbClr val="000000"/>
                </a:solidFill>
              </a:rPr>
              <a:t>OpenGeoSys+TESPy</a:t>
            </a:r>
            <a:r>
              <a:rPr lang="en-GB" dirty="0">
                <a:solidFill>
                  <a:srgbClr val="000000"/>
                </a:solidFill>
              </a:rPr>
              <a:t>.</a:t>
            </a:r>
            <a:endParaRPr lang="en-GB" sz="3200" b="0" i="0" dirty="0">
              <a:solidFill>
                <a:srgbClr val="000000"/>
              </a:solidFill>
              <a:effectLst/>
              <a:latin typeface="Arial"/>
            </a:endParaRPr>
          </a:p>
        </p:txBody>
      </p:sp>
      <p:pic>
        <p:nvPicPr>
          <p:cNvPr id="13" name="Picture 12">
            <a:extLst>
              <a:ext uri="{FF2B5EF4-FFF2-40B4-BE49-F238E27FC236}">
                <a16:creationId xmlns:a16="http://schemas.microsoft.com/office/drawing/2014/main" id="{51DBFE64-5454-487D-948C-EAE9DD785B7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75631" y="1277126"/>
            <a:ext cx="6419850" cy="387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31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6424492"/>
            <a:ext cx="12187238"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3" name="TextBox 2">
            <a:extLst>
              <a:ext uri="{FF2B5EF4-FFF2-40B4-BE49-F238E27FC236}">
                <a16:creationId xmlns:a16="http://schemas.microsoft.com/office/drawing/2014/main" id="{16812E30-D1E7-4AB0-810B-15EDF0591E0E}"/>
              </a:ext>
            </a:extLst>
          </p:cNvPr>
          <p:cNvSpPr txBox="1"/>
          <p:nvPr/>
        </p:nvSpPr>
        <p:spPr>
          <a:xfrm>
            <a:off x="1575594" y="5732150"/>
            <a:ext cx="11789927" cy="1477328"/>
          </a:xfrm>
          <a:prstGeom prst="rect">
            <a:avLst/>
          </a:prstGeom>
          <a:noFill/>
        </p:spPr>
        <p:txBody>
          <a:bodyPr wrap="square" rtlCol="0">
            <a:spAutoFit/>
          </a:bodyPr>
          <a:lstStyle/>
          <a:p>
            <a:r>
              <a:rPr lang="en-GB" sz="3600" b="1" dirty="0"/>
              <a:t>Understanding the borehole contribution</a:t>
            </a:r>
          </a:p>
          <a:p>
            <a:endParaRPr lang="en-GB" dirty="0"/>
          </a:p>
          <a:p>
            <a:endParaRPr lang="en-GB" dirty="0"/>
          </a:p>
          <a:p>
            <a:pPr marL="285750" indent="-285750">
              <a:buFontTx/>
              <a:buChar char="-"/>
            </a:pPr>
            <a:endParaRPr lang="en-GB" dirty="0"/>
          </a:p>
        </p:txBody>
      </p:sp>
      <p:graphicFrame>
        <p:nvGraphicFramePr>
          <p:cNvPr id="4" name="Diagram 3">
            <a:extLst>
              <a:ext uri="{FF2B5EF4-FFF2-40B4-BE49-F238E27FC236}">
                <a16:creationId xmlns:a16="http://schemas.microsoft.com/office/drawing/2014/main" id="{970CBB6D-E98B-427A-817F-CBE2C61BFB02}"/>
              </a:ext>
            </a:extLst>
          </p:cNvPr>
          <p:cNvGraphicFramePr/>
          <p:nvPr/>
        </p:nvGraphicFramePr>
        <p:xfrm>
          <a:off x="719666" y="756210"/>
          <a:ext cx="10938934" cy="541866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55464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E540-2C90-4DFD-BE65-8B6CD971FE6F}"/>
              </a:ext>
            </a:extLst>
          </p:cNvPr>
          <p:cNvSpPr>
            <a:spLocks noGrp="1"/>
          </p:cNvSpPr>
          <p:nvPr>
            <p:ph type="ctrTitle"/>
          </p:nvPr>
        </p:nvSpPr>
        <p:spPr>
          <a:xfrm>
            <a:off x="1524000" y="1467556"/>
            <a:ext cx="9144000" cy="580422"/>
          </a:xfrm>
        </p:spPr>
        <p:txBody>
          <a:bodyPr>
            <a:normAutofit fontScale="90000"/>
          </a:bodyPr>
          <a:lstStyle/>
          <a:p>
            <a:r>
              <a:rPr lang="en-US" dirty="0"/>
              <a:t>The need for regulation</a:t>
            </a:r>
            <a:endParaRPr lang="en-GB" dirty="0"/>
          </a:p>
        </p:txBody>
      </p:sp>
      <p:sp>
        <p:nvSpPr>
          <p:cNvPr id="3" name="Subtitle 2">
            <a:extLst>
              <a:ext uri="{FF2B5EF4-FFF2-40B4-BE49-F238E27FC236}">
                <a16:creationId xmlns:a16="http://schemas.microsoft.com/office/drawing/2014/main" id="{1477E48C-5666-48BA-AE67-C0727668235E}"/>
              </a:ext>
            </a:extLst>
          </p:cNvPr>
          <p:cNvSpPr>
            <a:spLocks noGrp="1"/>
          </p:cNvSpPr>
          <p:nvPr>
            <p:ph type="subTitle" idx="1"/>
          </p:nvPr>
        </p:nvSpPr>
        <p:spPr>
          <a:xfrm>
            <a:off x="5957453" y="2056637"/>
            <a:ext cx="5882449" cy="3518191"/>
          </a:xfrm>
        </p:spPr>
        <p:txBody>
          <a:bodyPr vert="horz" lIns="91440" tIns="45720" rIns="91440" bIns="45720" rtlCol="0" anchor="t">
            <a:normAutofit fontScale="92500" lnSpcReduction="10000"/>
          </a:bodyPr>
          <a:lstStyle/>
          <a:p>
            <a:pPr marL="342900" indent="-342900" algn="l">
              <a:buFont typeface="Arial" panose="020B0604020202020204" pitchFamily="34" charset="0"/>
              <a:buChar char="•"/>
            </a:pPr>
            <a:r>
              <a:rPr lang="en-US" dirty="0">
                <a:cs typeface="Calibri"/>
              </a:rPr>
              <a:t>Changes in the temperature of the ground/groundwater</a:t>
            </a:r>
          </a:p>
          <a:p>
            <a:pPr marL="342900" indent="-342900" algn="l">
              <a:buFont typeface="Arial" panose="020B0604020202020204" pitchFamily="34" charset="0"/>
              <a:buChar char="•"/>
            </a:pPr>
            <a:r>
              <a:rPr lang="en-US" dirty="0" err="1">
                <a:cs typeface="Calibri"/>
              </a:rPr>
              <a:t>Overabstraction</a:t>
            </a:r>
            <a:r>
              <a:rPr lang="en-US" dirty="0">
                <a:cs typeface="Calibri"/>
              </a:rPr>
              <a:t> of groundwater</a:t>
            </a:r>
          </a:p>
          <a:p>
            <a:pPr marL="342900" indent="-342900" algn="l">
              <a:buFont typeface="Arial" panose="020B0604020202020204" pitchFamily="34" charset="0"/>
              <a:buChar char="•"/>
            </a:pPr>
            <a:r>
              <a:rPr lang="en-US" dirty="0">
                <a:cs typeface="Calibri"/>
              </a:rPr>
              <a:t>Groundwater contamination</a:t>
            </a:r>
          </a:p>
          <a:p>
            <a:pPr marL="342900" indent="-342900" algn="l">
              <a:buFont typeface="Arial" panose="020B0604020202020204" pitchFamily="34" charset="0"/>
              <a:buChar char="•"/>
            </a:pPr>
            <a:r>
              <a:rPr lang="en-US" dirty="0">
                <a:cs typeface="Calibri"/>
              </a:rPr>
              <a:t>Environmental impact during drilling and operation</a:t>
            </a:r>
          </a:p>
          <a:p>
            <a:pPr marL="342900" indent="-342900" algn="l">
              <a:buFont typeface="Arial" panose="020B0604020202020204" pitchFamily="34" charset="0"/>
              <a:buChar char="•"/>
            </a:pPr>
            <a:r>
              <a:rPr lang="en-US" dirty="0">
                <a:cs typeface="Calibri"/>
              </a:rPr>
              <a:t>Induced seismicity </a:t>
            </a:r>
          </a:p>
          <a:p>
            <a:pPr marL="342900" indent="-342900" algn="l">
              <a:buFont typeface="Arial" panose="020B0604020202020204" pitchFamily="34" charset="0"/>
              <a:buChar char="•"/>
            </a:pPr>
            <a:r>
              <a:rPr lang="en-US" dirty="0">
                <a:cs typeface="Calibri"/>
              </a:rPr>
              <a:t>Access to geothermal resources</a:t>
            </a:r>
          </a:p>
          <a:p>
            <a:pPr marL="342900" indent="-342900" algn="l">
              <a:buFont typeface="Arial" panose="020B0604020202020204" pitchFamily="34" charset="0"/>
              <a:buChar char="•"/>
            </a:pPr>
            <a:r>
              <a:rPr lang="en-US" dirty="0">
                <a:cs typeface="Calibri"/>
              </a:rPr>
              <a:t>Management of geothermal resources</a:t>
            </a:r>
          </a:p>
        </p:txBody>
      </p:sp>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5819063"/>
            <a:ext cx="12187238" cy="1038937"/>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334" y="6030275"/>
            <a:ext cx="2473757" cy="616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4" y="22658"/>
            <a:ext cx="3849416" cy="1164266"/>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263016" y="172814"/>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817609" y="212286"/>
            <a:ext cx="1576594" cy="580422"/>
          </a:xfrm>
          <a:prstGeom prst="rect">
            <a:avLst/>
          </a:prstGeom>
        </p:spPr>
      </p:pic>
      <p:pic>
        <p:nvPicPr>
          <p:cNvPr id="13" name="Picture 12">
            <a:extLst>
              <a:ext uri="{FF2B5EF4-FFF2-40B4-BE49-F238E27FC236}">
                <a16:creationId xmlns:a16="http://schemas.microsoft.com/office/drawing/2014/main" id="{893161D2-48B6-4F0D-BBB2-D0C3934CA419}"/>
              </a:ext>
            </a:extLst>
          </p:cNvPr>
          <p:cNvPicPr/>
          <p:nvPr/>
        </p:nvPicPr>
        <p:blipFill>
          <a:blip r:embed="rId7">
            <a:extLst>
              <a:ext uri="{28A0092B-C50C-407E-A947-70E740481C1C}">
                <a14:useLocalDpi xmlns:a14="http://schemas.microsoft.com/office/drawing/2010/main" val="0"/>
              </a:ext>
            </a:extLst>
          </a:blip>
          <a:stretch>
            <a:fillRect/>
          </a:stretch>
        </p:blipFill>
        <p:spPr>
          <a:xfrm>
            <a:off x="8817609" y="161486"/>
            <a:ext cx="1576594" cy="580422"/>
          </a:xfrm>
          <a:prstGeom prst="rect">
            <a:avLst/>
          </a:prstGeom>
        </p:spPr>
      </p:pic>
      <p:pic>
        <p:nvPicPr>
          <p:cNvPr id="4" name="Picture 5">
            <a:extLst>
              <a:ext uri="{FF2B5EF4-FFF2-40B4-BE49-F238E27FC236}">
                <a16:creationId xmlns:a16="http://schemas.microsoft.com/office/drawing/2014/main" id="{A6F8A7C3-089C-4AD6-9C32-8F72C7EDC78B}"/>
              </a:ext>
            </a:extLst>
          </p:cNvPr>
          <p:cNvPicPr>
            <a:picLocks noChangeAspect="1"/>
          </p:cNvPicPr>
          <p:nvPr/>
        </p:nvPicPr>
        <p:blipFill>
          <a:blip r:embed="rId8"/>
          <a:stretch>
            <a:fillRect/>
          </a:stretch>
        </p:blipFill>
        <p:spPr>
          <a:xfrm>
            <a:off x="637310" y="2098071"/>
            <a:ext cx="4830040" cy="3120790"/>
          </a:xfrm>
          <a:prstGeom prst="rect">
            <a:avLst/>
          </a:prstGeom>
        </p:spPr>
      </p:pic>
      <p:sp>
        <p:nvSpPr>
          <p:cNvPr id="6" name="TextBox 5">
            <a:extLst>
              <a:ext uri="{FF2B5EF4-FFF2-40B4-BE49-F238E27FC236}">
                <a16:creationId xmlns:a16="http://schemas.microsoft.com/office/drawing/2014/main" id="{A62A6D0A-EDCE-43FF-86E7-9B779B756EE7}"/>
              </a:ext>
            </a:extLst>
          </p:cNvPr>
          <p:cNvSpPr txBox="1"/>
          <p:nvPr/>
        </p:nvSpPr>
        <p:spPr>
          <a:xfrm>
            <a:off x="585355" y="5313218"/>
            <a:ext cx="396413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Calibri"/>
              </a:rPr>
              <a:t>Eden Geothermal </a:t>
            </a:r>
            <a:r>
              <a:rPr lang="en-US" sz="1100" dirty="0">
                <a:ea typeface="+mn-lt"/>
                <a:cs typeface="+mn-lt"/>
                <a:hlinkClick r:id="rId9"/>
              </a:rPr>
              <a:t>geothermal energy eden project - Bing images</a:t>
            </a:r>
            <a:endParaRPr lang="en-US" sz="1100" dirty="0">
              <a:cs typeface="Calibri"/>
            </a:endParaRPr>
          </a:p>
        </p:txBody>
      </p:sp>
    </p:spTree>
    <p:extLst>
      <p:ext uri="{BB962C8B-B14F-4D97-AF65-F5344CB8AC3E}">
        <p14:creationId xmlns:p14="http://schemas.microsoft.com/office/powerpoint/2010/main" val="445004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77E48C-5666-48BA-AE67-C0727668235E}"/>
              </a:ext>
            </a:extLst>
          </p:cNvPr>
          <p:cNvSpPr>
            <a:spLocks noGrp="1"/>
          </p:cNvSpPr>
          <p:nvPr>
            <p:ph type="subTitle" idx="1"/>
          </p:nvPr>
        </p:nvSpPr>
        <p:spPr>
          <a:xfrm>
            <a:off x="115086" y="1979418"/>
            <a:ext cx="12076914" cy="3839644"/>
          </a:xfrm>
        </p:spPr>
        <p:txBody>
          <a:bodyPr vert="horz" lIns="91440" tIns="45720" rIns="91440" bIns="45720" rtlCol="0" anchor="t">
            <a:normAutofit/>
          </a:bodyPr>
          <a:lstStyle/>
          <a:p>
            <a:pPr marL="342900" indent="-342900" algn="l">
              <a:buFont typeface="Arial" panose="020B0604020202020204" pitchFamily="34" charset="0"/>
              <a:buChar char="•"/>
            </a:pPr>
            <a:r>
              <a:rPr lang="en-US" dirty="0"/>
              <a:t>Groundwater abstraction </a:t>
            </a:r>
            <a:r>
              <a:rPr lang="en-US" dirty="0" err="1"/>
              <a:t>licence</a:t>
            </a:r>
            <a:r>
              <a:rPr lang="en-US" dirty="0"/>
              <a:t> from Environment Agency (Water Resources Act 1991)</a:t>
            </a:r>
            <a:endParaRPr lang="en-GB" dirty="0">
              <a:effectLst/>
              <a:latin typeface="Calibri"/>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GB" dirty="0">
                <a:latin typeface="Calibri"/>
                <a:ea typeface="Calibri" panose="020F0502020204030204" pitchFamily="34" charset="0"/>
                <a:cs typeface="Times New Roman"/>
              </a:rPr>
              <a:t>Environmental permit from Environment Agency for the discharge of water to the ground (Environmental Permitting Regulations 2016)</a:t>
            </a:r>
            <a:endParaRPr lang="en-GB" dirty="0">
              <a:latin typeface="Calibri"/>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GB" dirty="0">
                <a:latin typeface="Calibri"/>
                <a:ea typeface="Calibri" panose="020F0502020204030204" pitchFamily="34" charset="0"/>
                <a:cs typeface="Times New Roman"/>
              </a:rPr>
              <a:t>Planning permission from local authority for any building and engineering operations (Town and Country Planning Act 1990) (plus EIA for some projects)</a:t>
            </a:r>
            <a:endParaRPr lang="en-GB" dirty="0">
              <a:latin typeface="Calibri"/>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GB" dirty="0">
                <a:latin typeface="Calibri"/>
                <a:ea typeface="Calibri" panose="020F0502020204030204" pitchFamily="34" charset="0"/>
                <a:cs typeface="Times New Roman"/>
              </a:rPr>
              <a:t>Health &amp; Safety legislation</a:t>
            </a:r>
          </a:p>
          <a:p>
            <a:pPr marL="342900" indent="-342900" algn="l">
              <a:buFont typeface="Arial" panose="020B0604020202020204" pitchFamily="34" charset="0"/>
              <a:buChar char="•"/>
            </a:pPr>
            <a:r>
              <a:rPr lang="en-GB" dirty="0">
                <a:latin typeface="Calibri"/>
                <a:ea typeface="Calibri" panose="020F0502020204030204" pitchFamily="34" charset="0"/>
                <a:cs typeface="Times New Roman"/>
              </a:rPr>
              <a:t>Landowner permission (subject to Infrastructure Act 2015 in England)</a:t>
            </a:r>
            <a:endParaRPr lang="en-GB" dirty="0">
              <a:latin typeface="Calibri"/>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GB" dirty="0">
                <a:latin typeface="Calibri"/>
                <a:ea typeface="Calibri" panose="020F0502020204030204" pitchFamily="34" charset="0"/>
                <a:cs typeface="Times New Roman"/>
              </a:rPr>
              <a:t>Coal Authority consent to enter Coal Authority property</a:t>
            </a:r>
            <a:endParaRPr lang="en-GB" dirty="0">
              <a:latin typeface="Calibri"/>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r>
              <a:rPr lang="en-GB" dirty="0">
                <a:latin typeface="Calibri"/>
                <a:ea typeface="Calibri" panose="020F0502020204030204" pitchFamily="34" charset="0"/>
                <a:cs typeface="Times New Roman"/>
              </a:rPr>
              <a:t>Nuisance claim for interference between operations? </a:t>
            </a:r>
            <a:endParaRPr lang="en-GB" dirty="0">
              <a:latin typeface="Calibri"/>
              <a:ea typeface="Calibri" panose="020F0502020204030204" pitchFamily="34" charset="0"/>
              <a:cs typeface="Times New Roman" panose="02020603050405020304" pitchFamily="18" charset="0"/>
            </a:endParaRPr>
          </a:p>
          <a:p>
            <a:pPr marL="342900" indent="-342900" algn="l">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A7CEE540-2C90-4DFD-BE65-8B6CD971FE6F}"/>
              </a:ext>
            </a:extLst>
          </p:cNvPr>
          <p:cNvSpPr>
            <a:spLocks noGrp="1"/>
          </p:cNvSpPr>
          <p:nvPr>
            <p:ph type="ctrTitle"/>
          </p:nvPr>
        </p:nvSpPr>
        <p:spPr>
          <a:xfrm>
            <a:off x="1524000" y="581891"/>
            <a:ext cx="9144000" cy="1466087"/>
          </a:xfrm>
        </p:spPr>
        <p:txBody>
          <a:bodyPr>
            <a:normAutofit fontScale="90000"/>
          </a:bodyPr>
          <a:lstStyle/>
          <a:p>
            <a:br>
              <a:rPr lang="en-US" dirty="0"/>
            </a:br>
            <a:br>
              <a:rPr lang="en-US" dirty="0"/>
            </a:br>
            <a:br>
              <a:rPr lang="en-US" dirty="0"/>
            </a:br>
            <a:br>
              <a:rPr lang="en-US" dirty="0"/>
            </a:br>
            <a:r>
              <a:rPr lang="en-US" dirty="0"/>
              <a:t> </a:t>
            </a:r>
            <a:br>
              <a:rPr lang="en-US" dirty="0"/>
            </a:br>
            <a:r>
              <a:rPr lang="en-US" dirty="0">
                <a:cs typeface="Calibri Light"/>
              </a:rPr>
              <a:t>Current regulation</a:t>
            </a:r>
            <a:endParaRPr lang="en-US" sz="4900" dirty="0">
              <a:cs typeface="Calibri Light"/>
            </a:endParaRPr>
          </a:p>
        </p:txBody>
      </p:sp>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5819063"/>
            <a:ext cx="12187238" cy="1038937"/>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334" y="6030275"/>
            <a:ext cx="2473757" cy="616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4" y="22658"/>
            <a:ext cx="3849416" cy="1164266"/>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263016" y="172814"/>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817609" y="212286"/>
            <a:ext cx="1576594" cy="580422"/>
          </a:xfrm>
          <a:prstGeom prst="rect">
            <a:avLst/>
          </a:prstGeom>
        </p:spPr>
      </p:pic>
      <p:pic>
        <p:nvPicPr>
          <p:cNvPr id="13" name="Picture 12">
            <a:extLst>
              <a:ext uri="{FF2B5EF4-FFF2-40B4-BE49-F238E27FC236}">
                <a16:creationId xmlns:a16="http://schemas.microsoft.com/office/drawing/2014/main" id="{893161D2-48B6-4F0D-BBB2-D0C3934CA419}"/>
              </a:ext>
            </a:extLst>
          </p:cNvPr>
          <p:cNvPicPr/>
          <p:nvPr/>
        </p:nvPicPr>
        <p:blipFill>
          <a:blip r:embed="rId7">
            <a:extLst>
              <a:ext uri="{28A0092B-C50C-407E-A947-70E740481C1C}">
                <a14:useLocalDpi xmlns:a14="http://schemas.microsoft.com/office/drawing/2010/main" val="0"/>
              </a:ext>
            </a:extLst>
          </a:blip>
          <a:stretch>
            <a:fillRect/>
          </a:stretch>
        </p:blipFill>
        <p:spPr>
          <a:xfrm>
            <a:off x="8817609" y="161486"/>
            <a:ext cx="1576594" cy="580422"/>
          </a:xfrm>
          <a:prstGeom prst="rect">
            <a:avLst/>
          </a:prstGeom>
        </p:spPr>
      </p:pic>
    </p:spTree>
    <p:extLst>
      <p:ext uri="{BB962C8B-B14F-4D97-AF65-F5344CB8AC3E}">
        <p14:creationId xmlns:p14="http://schemas.microsoft.com/office/powerpoint/2010/main" val="2838256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2" name="TextBox 1">
            <a:extLst>
              <a:ext uri="{FF2B5EF4-FFF2-40B4-BE49-F238E27FC236}">
                <a16:creationId xmlns:a16="http://schemas.microsoft.com/office/drawing/2014/main" id="{CDFA3A27-F718-36D0-A8F1-25D2F41E93E7}"/>
              </a:ext>
            </a:extLst>
          </p:cNvPr>
          <p:cNvSpPr txBox="1"/>
          <p:nvPr/>
        </p:nvSpPr>
        <p:spPr>
          <a:xfrm>
            <a:off x="337231" y="1248372"/>
            <a:ext cx="6369473" cy="4431983"/>
          </a:xfrm>
          <a:prstGeom prst="rect">
            <a:avLst/>
          </a:prstGeom>
          <a:noFill/>
        </p:spPr>
        <p:txBody>
          <a:bodyPr wrap="square" lIns="91440" tIns="45720" rIns="91440" bIns="45720" rtlCol="0" anchor="t">
            <a:spAutoFit/>
          </a:bodyPr>
          <a:lstStyle/>
          <a:p>
            <a:endParaRPr lang="en-GB" sz="3200" dirty="0">
              <a:cs typeface="Calibri"/>
            </a:endParaRPr>
          </a:p>
          <a:p>
            <a:r>
              <a:rPr lang="en-GB" sz="3600" dirty="0">
                <a:cs typeface="Calibri"/>
              </a:rPr>
              <a:t>Regulatory and Legal Questions</a:t>
            </a:r>
            <a:endParaRPr lang="en-GB" dirty="0">
              <a:cs typeface="Calibri" panose="020F0502020204030204"/>
            </a:endParaRPr>
          </a:p>
          <a:p>
            <a:pPr algn="ctr"/>
            <a:endParaRPr lang="en-GB" sz="3200" dirty="0">
              <a:cs typeface="Calibri" panose="020F0502020204030204"/>
            </a:endParaRPr>
          </a:p>
          <a:p>
            <a:r>
              <a:rPr lang="en-GB" sz="3200" dirty="0">
                <a:cs typeface="Calibri" panose="020F0502020204030204"/>
              </a:rPr>
              <a:t>The regulation of heat extraction</a:t>
            </a:r>
          </a:p>
          <a:p>
            <a:pPr algn="ctr"/>
            <a:endParaRPr lang="en-GB" dirty="0"/>
          </a:p>
          <a:p>
            <a:pPr marL="285750" indent="-285750">
              <a:buFont typeface="Arial"/>
              <a:buChar char="•"/>
            </a:pPr>
            <a:r>
              <a:rPr lang="en-GB" sz="3200" dirty="0">
                <a:cs typeface="Calibri" panose="020F0502020204030204"/>
              </a:rPr>
              <a:t>Environmental regulation</a:t>
            </a:r>
          </a:p>
          <a:p>
            <a:pPr marL="285750" indent="-285750">
              <a:buFont typeface="Arial"/>
              <a:buChar char="•"/>
            </a:pPr>
            <a:r>
              <a:rPr lang="en-GB" sz="3200" dirty="0">
                <a:cs typeface="Calibri" panose="020F0502020204030204"/>
              </a:rPr>
              <a:t>Planning permission</a:t>
            </a:r>
          </a:p>
          <a:p>
            <a:pPr marL="285750" indent="-285750">
              <a:buFont typeface="Arial"/>
              <a:buChar char="•"/>
            </a:pPr>
            <a:r>
              <a:rPr lang="en-GB" sz="3200" dirty="0">
                <a:cs typeface="Calibri" panose="020F0502020204030204"/>
              </a:rPr>
              <a:t>Tort law</a:t>
            </a:r>
            <a:endParaRPr lang="en-GB" sz="2400" dirty="0">
              <a:cs typeface="Calibri" panose="020F0502020204030204"/>
            </a:endParaRPr>
          </a:p>
          <a:p>
            <a:endParaRPr lang="en-GB" dirty="0">
              <a:cs typeface="Calibri" panose="020F0502020204030204"/>
            </a:endParaRPr>
          </a:p>
          <a:p>
            <a:pPr marL="285750" indent="-285750">
              <a:buChar char="-"/>
            </a:pPr>
            <a:endParaRPr lang="en-GB" dirty="0">
              <a:cs typeface="Calibri" panose="020F0502020204030204"/>
            </a:endParaRPr>
          </a:p>
        </p:txBody>
      </p:sp>
      <p:pic>
        <p:nvPicPr>
          <p:cNvPr id="4" name="Picture 5" descr="A picture containing sky, outdoor, boat, dock&#10;&#10;Description automatically generated">
            <a:extLst>
              <a:ext uri="{FF2B5EF4-FFF2-40B4-BE49-F238E27FC236}">
                <a16:creationId xmlns:a16="http://schemas.microsoft.com/office/drawing/2014/main" id="{FA2D3F23-768C-E11E-7E42-F6CB6B9AC5AD}"/>
              </a:ext>
            </a:extLst>
          </p:cNvPr>
          <p:cNvPicPr>
            <a:picLocks noChangeAspect="1"/>
          </p:cNvPicPr>
          <p:nvPr/>
        </p:nvPicPr>
        <p:blipFill>
          <a:blip r:embed="rId8"/>
          <a:stretch>
            <a:fillRect/>
          </a:stretch>
        </p:blipFill>
        <p:spPr>
          <a:xfrm>
            <a:off x="7599873" y="1243947"/>
            <a:ext cx="4295953" cy="4973954"/>
          </a:xfrm>
          <a:prstGeom prst="rect">
            <a:avLst/>
          </a:prstGeom>
        </p:spPr>
      </p:pic>
    </p:spTree>
    <p:extLst>
      <p:ext uri="{BB962C8B-B14F-4D97-AF65-F5344CB8AC3E}">
        <p14:creationId xmlns:p14="http://schemas.microsoft.com/office/powerpoint/2010/main" val="179732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6424492"/>
            <a:ext cx="12187238"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3" name="TextBox 2">
            <a:extLst>
              <a:ext uri="{FF2B5EF4-FFF2-40B4-BE49-F238E27FC236}">
                <a16:creationId xmlns:a16="http://schemas.microsoft.com/office/drawing/2014/main" id="{16812E30-D1E7-4AB0-810B-15EDF0591E0E}"/>
              </a:ext>
            </a:extLst>
          </p:cNvPr>
          <p:cNvSpPr txBox="1"/>
          <p:nvPr/>
        </p:nvSpPr>
        <p:spPr>
          <a:xfrm>
            <a:off x="0" y="962344"/>
            <a:ext cx="7681650" cy="5693866"/>
          </a:xfrm>
          <a:prstGeom prst="rect">
            <a:avLst/>
          </a:prstGeom>
          <a:noFill/>
        </p:spPr>
        <p:txBody>
          <a:bodyPr wrap="square" lIns="91440" tIns="45720" rIns="91440" bIns="45720" rtlCol="0" anchor="t">
            <a:spAutoFit/>
          </a:bodyPr>
          <a:lstStyle/>
          <a:p>
            <a:r>
              <a:rPr lang="en-GB" sz="3600" dirty="0"/>
              <a:t>Environmental regulation</a:t>
            </a:r>
          </a:p>
          <a:p>
            <a:endParaRPr lang="en-GB" sz="2800" dirty="0">
              <a:cs typeface="Calibri"/>
            </a:endParaRPr>
          </a:p>
          <a:p>
            <a:r>
              <a:rPr lang="en-GB" sz="3200" dirty="0">
                <a:cs typeface="Calibri"/>
              </a:rPr>
              <a:t>1. Water abstraction licence</a:t>
            </a:r>
            <a:endParaRPr lang="en-GB" sz="2400" dirty="0"/>
          </a:p>
          <a:p>
            <a:pPr marL="387350" indent="-342900">
              <a:buFontTx/>
              <a:buChar char="-"/>
            </a:pPr>
            <a:r>
              <a:rPr lang="en-GB" sz="2400" dirty="0">
                <a:cs typeface="Calibri"/>
              </a:rPr>
              <a:t>Water Resources Act 1991</a:t>
            </a:r>
          </a:p>
          <a:p>
            <a:pPr marL="387350" indent="-342900">
              <a:buFontTx/>
              <a:buChar char="-"/>
            </a:pPr>
            <a:r>
              <a:rPr lang="en-GB" sz="2400" dirty="0">
                <a:cs typeface="Calibri"/>
              </a:rPr>
              <a:t>potential use for preventing reduction in groundwater temperature</a:t>
            </a:r>
          </a:p>
          <a:p>
            <a:pPr marL="387350" indent="-342900">
              <a:buFontTx/>
              <a:buChar char="-"/>
            </a:pPr>
            <a:r>
              <a:rPr lang="en-GB" sz="2400" dirty="0">
                <a:cs typeface="Calibri"/>
              </a:rPr>
              <a:t>BUT, only applies to open-loop systems</a:t>
            </a:r>
            <a:endParaRPr lang="en-GB" sz="3200" dirty="0">
              <a:solidFill>
                <a:srgbClr val="000000"/>
              </a:solidFill>
              <a:cs typeface="Calibri"/>
            </a:endParaRPr>
          </a:p>
          <a:p>
            <a:r>
              <a:rPr lang="en-GB" sz="3200" dirty="0">
                <a:cs typeface="Calibri"/>
              </a:rPr>
              <a:t>2. Environmental (discharge) permit</a:t>
            </a:r>
          </a:p>
          <a:p>
            <a:pPr marL="407988" indent="-363538">
              <a:buFontTx/>
              <a:buChar char="-"/>
            </a:pPr>
            <a:r>
              <a:rPr lang="en-GB" sz="2400" dirty="0">
                <a:cs typeface="Calibri"/>
              </a:rPr>
              <a:t>Environmental Permitting (England and Wales) Regulations 2016</a:t>
            </a:r>
            <a:endParaRPr lang="en-GB" sz="3200" dirty="0">
              <a:cs typeface="Calibri"/>
            </a:endParaRPr>
          </a:p>
          <a:p>
            <a:pPr marL="407988" indent="-363538">
              <a:buFontTx/>
              <a:buChar char="-"/>
            </a:pPr>
            <a:r>
              <a:rPr lang="en-GB" sz="2400" dirty="0">
                <a:cs typeface="Calibri"/>
              </a:rPr>
              <a:t>proposed reforms mean potentially applicable to closed-loop systems</a:t>
            </a:r>
          </a:p>
          <a:p>
            <a:pPr marL="407988" indent="-363538">
              <a:buFontTx/>
              <a:buChar char="-"/>
            </a:pPr>
            <a:r>
              <a:rPr lang="en-GB" sz="2400" dirty="0">
                <a:cs typeface="Calibri"/>
              </a:rPr>
              <a:t>BUT covers heat discharge not extraction</a:t>
            </a:r>
            <a:endParaRPr lang="en-GB" sz="2400" i="1" dirty="0">
              <a:cs typeface="Calibri"/>
            </a:endParaRPr>
          </a:p>
          <a:p>
            <a:endParaRPr lang="en-GB" sz="2000" dirty="0">
              <a:cs typeface="Calibri"/>
            </a:endParaRPr>
          </a:p>
        </p:txBody>
      </p:sp>
      <p:pic>
        <p:nvPicPr>
          <p:cNvPr id="4" name="Picture 5" descr="Diagram&#10;&#10;Description automatically generated">
            <a:extLst>
              <a:ext uri="{FF2B5EF4-FFF2-40B4-BE49-F238E27FC236}">
                <a16:creationId xmlns:a16="http://schemas.microsoft.com/office/drawing/2014/main" id="{F82C8A82-67F4-9662-E148-FC6B28317A69}"/>
              </a:ext>
            </a:extLst>
          </p:cNvPr>
          <p:cNvPicPr>
            <a:picLocks noChangeAspect="1"/>
          </p:cNvPicPr>
          <p:nvPr/>
        </p:nvPicPr>
        <p:blipFill>
          <a:blip r:embed="rId8"/>
          <a:stretch>
            <a:fillRect/>
          </a:stretch>
        </p:blipFill>
        <p:spPr>
          <a:xfrm>
            <a:off x="7681650" y="1322853"/>
            <a:ext cx="4389338" cy="3904467"/>
          </a:xfrm>
          <a:prstGeom prst="rect">
            <a:avLst/>
          </a:prstGeom>
        </p:spPr>
      </p:pic>
    </p:spTree>
    <p:extLst>
      <p:ext uri="{BB962C8B-B14F-4D97-AF65-F5344CB8AC3E}">
        <p14:creationId xmlns:p14="http://schemas.microsoft.com/office/powerpoint/2010/main" val="1581287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pic>
        <p:nvPicPr>
          <p:cNvPr id="3" name="Picture 2">
            <a:extLst>
              <a:ext uri="{FF2B5EF4-FFF2-40B4-BE49-F238E27FC236}">
                <a16:creationId xmlns:a16="http://schemas.microsoft.com/office/drawing/2014/main" id="{F6997559-F33D-1642-B72D-8647B33AE2C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9680" y="1120745"/>
            <a:ext cx="7132320" cy="5349240"/>
          </a:xfrm>
          <a:prstGeom prst="rect">
            <a:avLst/>
          </a:prstGeom>
        </p:spPr>
      </p:pic>
      <p:pic>
        <p:nvPicPr>
          <p:cNvPr id="6" name="Picture 5">
            <a:extLst>
              <a:ext uri="{FF2B5EF4-FFF2-40B4-BE49-F238E27FC236}">
                <a16:creationId xmlns:a16="http://schemas.microsoft.com/office/drawing/2014/main" id="{7AC50091-B0E8-F24E-8795-03AC5479AD9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120745"/>
            <a:ext cx="7132320" cy="5349240"/>
          </a:xfrm>
          <a:prstGeom prst="rect">
            <a:avLst/>
          </a:prstGeom>
        </p:spPr>
      </p:pic>
      <p:sp>
        <p:nvSpPr>
          <p:cNvPr id="12" name="TextBox 11">
            <a:extLst>
              <a:ext uri="{FF2B5EF4-FFF2-40B4-BE49-F238E27FC236}">
                <a16:creationId xmlns:a16="http://schemas.microsoft.com/office/drawing/2014/main" id="{CDB2AC3F-226F-3A46-B552-3D5B72120676}"/>
              </a:ext>
            </a:extLst>
          </p:cNvPr>
          <p:cNvSpPr txBox="1"/>
          <p:nvPr/>
        </p:nvSpPr>
        <p:spPr>
          <a:xfrm>
            <a:off x="1024318" y="1290382"/>
            <a:ext cx="10308912" cy="523220"/>
          </a:xfrm>
          <a:prstGeom prst="rect">
            <a:avLst/>
          </a:prstGeom>
          <a:noFill/>
        </p:spPr>
        <p:txBody>
          <a:bodyPr wrap="none" rtlCol="0">
            <a:spAutoFit/>
          </a:bodyPr>
          <a:lstStyle/>
          <a:p>
            <a:r>
              <a:rPr lang="en-US" sz="2800" dirty="0">
                <a:solidFill>
                  <a:schemeClr val="bg1"/>
                </a:solidFill>
              </a:rPr>
              <a:t>The Newcastle Geothermal well (completed 2014): 1640 </a:t>
            </a:r>
            <a:r>
              <a:rPr lang="en-US" sz="2800" dirty="0" err="1">
                <a:solidFill>
                  <a:schemeClr val="bg1"/>
                </a:solidFill>
              </a:rPr>
              <a:t>metres</a:t>
            </a:r>
            <a:r>
              <a:rPr lang="en-US" sz="2800" dirty="0">
                <a:solidFill>
                  <a:schemeClr val="bg1"/>
                </a:solidFill>
              </a:rPr>
              <a:t> deep</a:t>
            </a:r>
          </a:p>
        </p:txBody>
      </p:sp>
    </p:spTree>
    <p:extLst>
      <p:ext uri="{BB962C8B-B14F-4D97-AF65-F5344CB8AC3E}">
        <p14:creationId xmlns:p14="http://schemas.microsoft.com/office/powerpoint/2010/main" val="23109536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6424492"/>
            <a:ext cx="12187238"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2" name="TextBox 1">
            <a:extLst>
              <a:ext uri="{FF2B5EF4-FFF2-40B4-BE49-F238E27FC236}">
                <a16:creationId xmlns:a16="http://schemas.microsoft.com/office/drawing/2014/main" id="{C8C78D69-36DE-47AF-B27E-84973A21910A}"/>
              </a:ext>
            </a:extLst>
          </p:cNvPr>
          <p:cNvSpPr txBox="1"/>
          <p:nvPr/>
        </p:nvSpPr>
        <p:spPr>
          <a:xfrm>
            <a:off x="6374167" y="1242874"/>
            <a:ext cx="5521911" cy="4801314"/>
          </a:xfrm>
          <a:prstGeom prst="rect">
            <a:avLst/>
          </a:prstGeom>
          <a:noFill/>
          <a:ln>
            <a:solidFill>
              <a:srgbClr val="219C8F"/>
            </a:solidFill>
          </a:ln>
        </p:spPr>
        <p:txBody>
          <a:bodyPr wrap="square" rtlCol="0">
            <a:spAutoFit/>
          </a:bodyPr>
          <a:lstStyle/>
          <a:p>
            <a:r>
              <a:rPr lang="en-GB" dirty="0"/>
              <a:t>Insert image / diagrams here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16812E30-D1E7-4AB0-810B-15EDF0591E0E}"/>
              </a:ext>
            </a:extLst>
          </p:cNvPr>
          <p:cNvSpPr txBox="1"/>
          <p:nvPr/>
        </p:nvSpPr>
        <p:spPr>
          <a:xfrm>
            <a:off x="0" y="1228397"/>
            <a:ext cx="6369170" cy="5386090"/>
          </a:xfrm>
          <a:prstGeom prst="rect">
            <a:avLst/>
          </a:prstGeom>
          <a:noFill/>
        </p:spPr>
        <p:txBody>
          <a:bodyPr wrap="square" lIns="91440" tIns="45720" rIns="91440" bIns="45720" rtlCol="0" anchor="t">
            <a:spAutoFit/>
          </a:bodyPr>
          <a:lstStyle/>
          <a:p>
            <a:r>
              <a:rPr lang="en-GB" sz="4000" dirty="0"/>
              <a:t>Planning permission </a:t>
            </a:r>
          </a:p>
          <a:p>
            <a:pPr marL="357187" indent="-342900">
              <a:buFontTx/>
              <a:buChar char="-"/>
            </a:pPr>
            <a:r>
              <a:rPr lang="en-GB" sz="2400" dirty="0">
                <a:cs typeface="Calibri"/>
              </a:rPr>
              <a:t>Town and Country Planning Act 1990</a:t>
            </a:r>
          </a:p>
          <a:p>
            <a:pPr marL="357187" indent="-342900">
              <a:buFontTx/>
              <a:buChar char="-"/>
            </a:pPr>
            <a:r>
              <a:rPr lang="en-GB" sz="2400" dirty="0">
                <a:cs typeface="Calibri"/>
              </a:rPr>
              <a:t>is heat extraction a planning matter?</a:t>
            </a:r>
            <a:endParaRPr lang="en-GB" sz="2400" dirty="0"/>
          </a:p>
          <a:p>
            <a:pPr marL="357187" indent="-342900">
              <a:buFontTx/>
              <a:buChar char="-"/>
            </a:pPr>
            <a:r>
              <a:rPr lang="en-GB" sz="2400" dirty="0">
                <a:cs typeface="Calibri"/>
              </a:rPr>
              <a:t>local authority resource issues</a:t>
            </a:r>
          </a:p>
          <a:p>
            <a:pPr marL="357187" indent="-342900">
              <a:buFontTx/>
              <a:buChar char="-"/>
            </a:pPr>
            <a:r>
              <a:rPr lang="en-GB" sz="2400" dirty="0">
                <a:cs typeface="Calibri"/>
              </a:rPr>
              <a:t>EIA</a:t>
            </a:r>
          </a:p>
          <a:p>
            <a:pPr marL="357187" indent="-342900">
              <a:buFontTx/>
              <a:buChar char="-"/>
            </a:pPr>
            <a:r>
              <a:rPr lang="en-GB" sz="2400" dirty="0">
                <a:cs typeface="Calibri"/>
              </a:rPr>
              <a:t>discretionary nature of local planning authority decision-making</a:t>
            </a:r>
          </a:p>
          <a:p>
            <a:endParaRPr lang="en-GB" sz="2400" dirty="0">
              <a:solidFill>
                <a:srgbClr val="FFFF00"/>
              </a:solidFill>
              <a:cs typeface="Calibri"/>
            </a:endParaRPr>
          </a:p>
          <a:p>
            <a:r>
              <a:rPr lang="en-GB" sz="4000" dirty="0">
                <a:cs typeface="Calibri"/>
              </a:rPr>
              <a:t>Tort law</a:t>
            </a:r>
          </a:p>
          <a:p>
            <a:pPr marL="361950" indent="-317500"/>
            <a:r>
              <a:rPr lang="en-GB" sz="2400" dirty="0">
                <a:cs typeface="Calibri"/>
              </a:rPr>
              <a:t>- 	nuisance </a:t>
            </a:r>
          </a:p>
          <a:p>
            <a:pPr marL="361950" indent="-317500"/>
            <a:r>
              <a:rPr lang="en-GB" sz="2400" dirty="0">
                <a:cs typeface="Calibri"/>
              </a:rPr>
              <a:t>- 	regulation of competing property rights </a:t>
            </a:r>
          </a:p>
          <a:p>
            <a:pPr marL="361950" indent="-317500"/>
            <a:r>
              <a:rPr lang="en-GB" sz="2400" dirty="0">
                <a:cs typeface="Calibri"/>
              </a:rPr>
              <a:t>- 	is heat 'property'?</a:t>
            </a:r>
          </a:p>
          <a:p>
            <a:endParaRPr lang="en-GB" sz="2400" dirty="0">
              <a:solidFill>
                <a:srgbClr val="FFFF00"/>
              </a:solidFill>
              <a:cs typeface="Calibri"/>
            </a:endParaRPr>
          </a:p>
        </p:txBody>
      </p:sp>
      <p:pic>
        <p:nvPicPr>
          <p:cNvPr id="4" name="Picture 5" descr="Diagram, engineering drawing&#10;&#10;Description automatically generated">
            <a:extLst>
              <a:ext uri="{FF2B5EF4-FFF2-40B4-BE49-F238E27FC236}">
                <a16:creationId xmlns:a16="http://schemas.microsoft.com/office/drawing/2014/main" id="{352A037D-A3AE-8AB5-DA4F-530621D95D8B}"/>
              </a:ext>
            </a:extLst>
          </p:cNvPr>
          <p:cNvPicPr>
            <a:picLocks noChangeAspect="1"/>
          </p:cNvPicPr>
          <p:nvPr/>
        </p:nvPicPr>
        <p:blipFill>
          <a:blip r:embed="rId8"/>
          <a:stretch>
            <a:fillRect/>
          </a:stretch>
        </p:blipFill>
        <p:spPr>
          <a:xfrm>
            <a:off x="6369170" y="1243640"/>
            <a:ext cx="5650303" cy="5017700"/>
          </a:xfrm>
          <a:prstGeom prst="rect">
            <a:avLst/>
          </a:prstGeom>
        </p:spPr>
      </p:pic>
    </p:spTree>
    <p:extLst>
      <p:ext uri="{BB962C8B-B14F-4D97-AF65-F5344CB8AC3E}">
        <p14:creationId xmlns:p14="http://schemas.microsoft.com/office/powerpoint/2010/main" val="3653798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EE540-2C90-4DFD-BE65-8B6CD971FE6F}"/>
              </a:ext>
            </a:extLst>
          </p:cNvPr>
          <p:cNvSpPr>
            <a:spLocks noGrp="1"/>
          </p:cNvSpPr>
          <p:nvPr>
            <p:ph type="ctrTitle"/>
          </p:nvPr>
        </p:nvSpPr>
        <p:spPr>
          <a:xfrm>
            <a:off x="-69484" y="1295048"/>
            <a:ext cx="10258926" cy="580422"/>
          </a:xfrm>
        </p:spPr>
        <p:txBody>
          <a:bodyPr>
            <a:noAutofit/>
          </a:bodyPr>
          <a:lstStyle/>
          <a:p>
            <a:r>
              <a:rPr lang="en-US" sz="4800" dirty="0"/>
              <a:t>Regulatory reform recommendations</a:t>
            </a:r>
            <a:endParaRPr lang="en-GB" sz="4800" dirty="0"/>
          </a:p>
        </p:txBody>
      </p:sp>
      <p:sp>
        <p:nvSpPr>
          <p:cNvPr id="3" name="Subtitle 2">
            <a:extLst>
              <a:ext uri="{FF2B5EF4-FFF2-40B4-BE49-F238E27FC236}">
                <a16:creationId xmlns:a16="http://schemas.microsoft.com/office/drawing/2014/main" id="{1477E48C-5666-48BA-AE67-C0727668235E}"/>
              </a:ext>
            </a:extLst>
          </p:cNvPr>
          <p:cNvSpPr>
            <a:spLocks noGrp="1"/>
          </p:cNvSpPr>
          <p:nvPr>
            <p:ph type="subTitle" idx="1"/>
          </p:nvPr>
        </p:nvSpPr>
        <p:spPr>
          <a:xfrm>
            <a:off x="737406" y="2077159"/>
            <a:ext cx="11209283" cy="3771084"/>
          </a:xfrm>
        </p:spPr>
        <p:txBody>
          <a:bodyPr vert="horz" lIns="91440" tIns="45720" rIns="91440" bIns="45720" rtlCol="0" anchor="t">
            <a:normAutofit/>
          </a:bodyPr>
          <a:lstStyle/>
          <a:p>
            <a:pPr algn="l"/>
            <a:r>
              <a:rPr lang="en-US" sz="3200" u="sng" dirty="0">
                <a:cs typeface="Calibri"/>
              </a:rPr>
              <a:t>Limitations of the current regulatory regime</a:t>
            </a:r>
            <a:endParaRPr lang="en-US" sz="3200" dirty="0">
              <a:cs typeface="Calibri"/>
            </a:endParaRPr>
          </a:p>
          <a:p>
            <a:pPr marL="342900" indent="-342900" algn="l">
              <a:buFont typeface="Arial" panose="020B0604020202020204" pitchFamily="34" charset="0"/>
              <a:buChar char="•"/>
            </a:pPr>
            <a:r>
              <a:rPr lang="en-US" sz="3200" dirty="0"/>
              <a:t>Complex, lengthy licensing regime</a:t>
            </a:r>
            <a:endParaRPr lang="en-US" sz="3200" dirty="0">
              <a:cs typeface="Calibri"/>
            </a:endParaRPr>
          </a:p>
          <a:p>
            <a:pPr marL="342900" indent="-342900" algn="l">
              <a:buFont typeface="Arial" panose="020B0604020202020204" pitchFamily="34" charset="0"/>
              <a:buChar char="•"/>
            </a:pPr>
            <a:r>
              <a:rPr lang="en-US" sz="3200" dirty="0">
                <a:cs typeface="Calibri"/>
              </a:rPr>
              <a:t>Multiple regulators</a:t>
            </a:r>
          </a:p>
          <a:p>
            <a:pPr marL="342900" indent="-342900" algn="l">
              <a:buFont typeface="Arial" panose="020B0604020202020204" pitchFamily="34" charset="0"/>
              <a:buChar char="•"/>
            </a:pPr>
            <a:r>
              <a:rPr lang="en-US" sz="3200" dirty="0">
                <a:cs typeface="Calibri"/>
              </a:rPr>
              <a:t>Lack of Environment Agency oversight of closed-loop extraction systems </a:t>
            </a:r>
          </a:p>
          <a:p>
            <a:pPr marL="342900" indent="-342900" algn="l">
              <a:buFont typeface="Arial" panose="020B0604020202020204" pitchFamily="34" charset="0"/>
              <a:buChar char="•"/>
            </a:pPr>
            <a:r>
              <a:rPr lang="en-US" sz="3200" dirty="0">
                <a:cs typeface="Calibri"/>
              </a:rPr>
              <a:t>No means of managing geothermal resources</a:t>
            </a:r>
          </a:p>
        </p:txBody>
      </p:sp>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5819063"/>
            <a:ext cx="12187238" cy="1038937"/>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334" y="6030275"/>
            <a:ext cx="2473757" cy="616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4" y="22658"/>
            <a:ext cx="3849416" cy="1164266"/>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263016" y="172814"/>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817609" y="212286"/>
            <a:ext cx="1576594" cy="580422"/>
          </a:xfrm>
          <a:prstGeom prst="rect">
            <a:avLst/>
          </a:prstGeom>
        </p:spPr>
      </p:pic>
      <p:pic>
        <p:nvPicPr>
          <p:cNvPr id="13" name="Picture 12">
            <a:extLst>
              <a:ext uri="{FF2B5EF4-FFF2-40B4-BE49-F238E27FC236}">
                <a16:creationId xmlns:a16="http://schemas.microsoft.com/office/drawing/2014/main" id="{893161D2-48B6-4F0D-BBB2-D0C3934CA419}"/>
              </a:ext>
            </a:extLst>
          </p:cNvPr>
          <p:cNvPicPr/>
          <p:nvPr/>
        </p:nvPicPr>
        <p:blipFill>
          <a:blip r:embed="rId7">
            <a:extLst>
              <a:ext uri="{28A0092B-C50C-407E-A947-70E740481C1C}">
                <a14:useLocalDpi xmlns:a14="http://schemas.microsoft.com/office/drawing/2010/main" val="0"/>
              </a:ext>
            </a:extLst>
          </a:blip>
          <a:stretch>
            <a:fillRect/>
          </a:stretch>
        </p:blipFill>
        <p:spPr>
          <a:xfrm>
            <a:off x="8817609" y="161486"/>
            <a:ext cx="1576594" cy="580422"/>
          </a:xfrm>
          <a:prstGeom prst="rect">
            <a:avLst/>
          </a:prstGeom>
        </p:spPr>
      </p:pic>
    </p:spTree>
    <p:extLst>
      <p:ext uri="{BB962C8B-B14F-4D97-AF65-F5344CB8AC3E}">
        <p14:creationId xmlns:p14="http://schemas.microsoft.com/office/powerpoint/2010/main" val="3013640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477E48C-5666-48BA-AE67-C0727668235E}"/>
              </a:ext>
            </a:extLst>
          </p:cNvPr>
          <p:cNvSpPr>
            <a:spLocks noGrp="1"/>
          </p:cNvSpPr>
          <p:nvPr>
            <p:ph type="subTitle" idx="1"/>
          </p:nvPr>
        </p:nvSpPr>
        <p:spPr>
          <a:xfrm>
            <a:off x="662152" y="2047978"/>
            <a:ext cx="10736317" cy="3771084"/>
          </a:xfrm>
        </p:spPr>
        <p:txBody>
          <a:bodyPr vert="horz" lIns="91440" tIns="45720" rIns="91440" bIns="45720" rtlCol="0" anchor="t">
            <a:normAutofit/>
          </a:bodyPr>
          <a:lstStyle/>
          <a:p>
            <a:pPr algn="l"/>
            <a:r>
              <a:rPr lang="en-US" sz="3200" u="sng" dirty="0">
                <a:cs typeface="Calibri"/>
              </a:rPr>
              <a:t>Recommendations</a:t>
            </a:r>
          </a:p>
          <a:p>
            <a:pPr marL="342900" indent="-342900" algn="l">
              <a:buChar char="•"/>
            </a:pPr>
            <a:r>
              <a:rPr lang="en-US" sz="3200" dirty="0">
                <a:cs typeface="Calibri"/>
              </a:rPr>
              <a:t>Recognition of geothermal heat as a natural resource</a:t>
            </a:r>
          </a:p>
          <a:p>
            <a:pPr marL="342900" indent="-342900" algn="l">
              <a:buChar char="•"/>
            </a:pPr>
            <a:r>
              <a:rPr lang="en-US" sz="3200" dirty="0">
                <a:cs typeface="Calibri"/>
              </a:rPr>
              <a:t>Regulatory body with responsibility for managing geothermal heat</a:t>
            </a:r>
          </a:p>
          <a:p>
            <a:pPr marL="342900" indent="-342900" algn="l">
              <a:buChar char="•"/>
            </a:pPr>
            <a:r>
              <a:rPr lang="en-US" sz="3200" dirty="0">
                <a:cs typeface="Calibri"/>
              </a:rPr>
              <a:t>More comprehensive regulation of closed-loop extraction systems</a:t>
            </a:r>
          </a:p>
          <a:p>
            <a:pPr marL="342900" indent="-342900" algn="l">
              <a:buChar char="•"/>
            </a:pPr>
            <a:r>
              <a:rPr lang="en-US" sz="3200" dirty="0">
                <a:cs typeface="Calibri"/>
              </a:rPr>
              <a:t>Simplified licensing regime</a:t>
            </a:r>
          </a:p>
        </p:txBody>
      </p:sp>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5819063"/>
            <a:ext cx="12187238" cy="1038937"/>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3334" y="6030275"/>
            <a:ext cx="2473757" cy="6165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4" y="22658"/>
            <a:ext cx="3849416" cy="1164266"/>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263016" y="172814"/>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817609" y="212286"/>
            <a:ext cx="1576594" cy="580422"/>
          </a:xfrm>
          <a:prstGeom prst="rect">
            <a:avLst/>
          </a:prstGeom>
        </p:spPr>
      </p:pic>
      <p:pic>
        <p:nvPicPr>
          <p:cNvPr id="13" name="Picture 12">
            <a:extLst>
              <a:ext uri="{FF2B5EF4-FFF2-40B4-BE49-F238E27FC236}">
                <a16:creationId xmlns:a16="http://schemas.microsoft.com/office/drawing/2014/main" id="{893161D2-48B6-4F0D-BBB2-D0C3934CA419}"/>
              </a:ext>
            </a:extLst>
          </p:cNvPr>
          <p:cNvPicPr/>
          <p:nvPr/>
        </p:nvPicPr>
        <p:blipFill>
          <a:blip r:embed="rId7">
            <a:extLst>
              <a:ext uri="{28A0092B-C50C-407E-A947-70E740481C1C}">
                <a14:useLocalDpi xmlns:a14="http://schemas.microsoft.com/office/drawing/2010/main" val="0"/>
              </a:ext>
            </a:extLst>
          </a:blip>
          <a:stretch>
            <a:fillRect/>
          </a:stretch>
        </p:blipFill>
        <p:spPr>
          <a:xfrm>
            <a:off x="8817609" y="161486"/>
            <a:ext cx="1576594" cy="580422"/>
          </a:xfrm>
          <a:prstGeom prst="rect">
            <a:avLst/>
          </a:prstGeom>
        </p:spPr>
      </p:pic>
      <p:sp>
        <p:nvSpPr>
          <p:cNvPr id="12" name="Title 1">
            <a:extLst>
              <a:ext uri="{FF2B5EF4-FFF2-40B4-BE49-F238E27FC236}">
                <a16:creationId xmlns:a16="http://schemas.microsoft.com/office/drawing/2014/main" id="{58F39340-AAE2-D651-9B02-B3458327728B}"/>
              </a:ext>
            </a:extLst>
          </p:cNvPr>
          <p:cNvSpPr>
            <a:spLocks noGrp="1"/>
          </p:cNvSpPr>
          <p:nvPr>
            <p:ph type="ctrTitle"/>
          </p:nvPr>
        </p:nvSpPr>
        <p:spPr>
          <a:xfrm>
            <a:off x="-69484" y="1295048"/>
            <a:ext cx="10258926" cy="580422"/>
          </a:xfrm>
        </p:spPr>
        <p:txBody>
          <a:bodyPr>
            <a:noAutofit/>
          </a:bodyPr>
          <a:lstStyle/>
          <a:p>
            <a:r>
              <a:rPr lang="en-US" sz="4800" dirty="0"/>
              <a:t>Regulatory reform recommendations</a:t>
            </a:r>
            <a:endParaRPr lang="en-GB" sz="4800" dirty="0"/>
          </a:p>
        </p:txBody>
      </p:sp>
    </p:spTree>
    <p:extLst>
      <p:ext uri="{BB962C8B-B14F-4D97-AF65-F5344CB8AC3E}">
        <p14:creationId xmlns:p14="http://schemas.microsoft.com/office/powerpoint/2010/main" val="2295628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6424492"/>
            <a:ext cx="12187238"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2" name="TextBox 1">
            <a:extLst>
              <a:ext uri="{FF2B5EF4-FFF2-40B4-BE49-F238E27FC236}">
                <a16:creationId xmlns:a16="http://schemas.microsoft.com/office/drawing/2014/main" id="{C8C78D69-36DE-47AF-B27E-84973A21910A}"/>
              </a:ext>
            </a:extLst>
          </p:cNvPr>
          <p:cNvSpPr txBox="1"/>
          <p:nvPr/>
        </p:nvSpPr>
        <p:spPr>
          <a:xfrm>
            <a:off x="6374167" y="1242874"/>
            <a:ext cx="5521911" cy="4801314"/>
          </a:xfrm>
          <a:prstGeom prst="rect">
            <a:avLst/>
          </a:prstGeom>
          <a:noFill/>
          <a:ln>
            <a:solidFill>
              <a:srgbClr val="219C8F"/>
            </a:solidFill>
          </a:ln>
        </p:spPr>
        <p:txBody>
          <a:bodyPr wrap="square" rtlCol="0">
            <a:spAutoFit/>
          </a:bodyPr>
          <a:lstStyle/>
          <a:p>
            <a:r>
              <a:rPr lang="en-GB" dirty="0"/>
              <a:t>Insert image / diagrams here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16812E30-D1E7-4AB0-810B-15EDF0591E0E}"/>
              </a:ext>
            </a:extLst>
          </p:cNvPr>
          <p:cNvSpPr txBox="1"/>
          <p:nvPr/>
        </p:nvSpPr>
        <p:spPr>
          <a:xfrm>
            <a:off x="184390" y="1234656"/>
            <a:ext cx="5817115" cy="5693866"/>
          </a:xfrm>
          <a:prstGeom prst="rect">
            <a:avLst/>
          </a:prstGeom>
          <a:noFill/>
        </p:spPr>
        <p:txBody>
          <a:bodyPr wrap="square" lIns="91440" tIns="45720" rIns="91440" bIns="45720" rtlCol="0" anchor="t">
            <a:spAutoFit/>
          </a:bodyPr>
          <a:lstStyle/>
          <a:p>
            <a:r>
              <a:rPr lang="en-GB" sz="3600" dirty="0"/>
              <a:t>Licensing regime for heat?</a:t>
            </a:r>
          </a:p>
          <a:p>
            <a:endParaRPr lang="en-GB" sz="2800" dirty="0">
              <a:cs typeface="Calibri"/>
            </a:endParaRPr>
          </a:p>
          <a:p>
            <a:r>
              <a:rPr lang="en-GB" sz="3200" dirty="0">
                <a:cs typeface="Calibri"/>
              </a:rPr>
              <a:t>Similar to oil and gas licensing?</a:t>
            </a:r>
            <a:endParaRPr lang="en-GB" sz="2400" dirty="0"/>
          </a:p>
          <a:p>
            <a:r>
              <a:rPr lang="en-GB" sz="2400" dirty="0">
                <a:cs typeface="Calibri"/>
              </a:rPr>
              <a:t>- Petroleum Act 1998</a:t>
            </a:r>
          </a:p>
          <a:p>
            <a:r>
              <a:rPr lang="en-GB" sz="2400" dirty="0">
                <a:cs typeface="Calibri"/>
              </a:rPr>
              <a:t>- BUT, who owns the heat</a:t>
            </a:r>
            <a:endParaRPr lang="en-GB" sz="2400" dirty="0"/>
          </a:p>
          <a:p>
            <a:endParaRPr lang="en-GB" sz="2400" dirty="0">
              <a:cs typeface="Calibri"/>
            </a:endParaRPr>
          </a:p>
          <a:p>
            <a:r>
              <a:rPr lang="en-GB" sz="3200" dirty="0">
                <a:cs typeface="Calibri"/>
              </a:rPr>
              <a:t>Similar to water abstraction licensing?</a:t>
            </a:r>
          </a:p>
          <a:p>
            <a:r>
              <a:rPr lang="en-GB" sz="2400" dirty="0">
                <a:cs typeface="Calibri"/>
              </a:rPr>
              <a:t>- Water Resources Act 1991</a:t>
            </a:r>
            <a:endParaRPr lang="en-GB" sz="3200" dirty="0">
              <a:cs typeface="Calibri"/>
            </a:endParaRPr>
          </a:p>
          <a:p>
            <a:r>
              <a:rPr lang="en-GB" sz="2400" dirty="0">
                <a:cs typeface="Calibri"/>
              </a:rPr>
              <a:t>- ensure sustainable extraction</a:t>
            </a:r>
          </a:p>
          <a:p>
            <a:r>
              <a:rPr lang="en-GB" sz="2400" dirty="0">
                <a:cs typeface="Calibri"/>
              </a:rPr>
              <a:t>- give exclusive rights </a:t>
            </a:r>
          </a:p>
          <a:p>
            <a:r>
              <a:rPr lang="en-GB" sz="2400" dirty="0">
                <a:cs typeface="Calibri"/>
              </a:rPr>
              <a:t>- BUT, can extraction be guaranteed?</a:t>
            </a:r>
            <a:endParaRPr lang="en-GB" sz="2000" dirty="0">
              <a:cs typeface="Calibri"/>
            </a:endParaRPr>
          </a:p>
          <a:p>
            <a:endParaRPr lang="en-GB" dirty="0">
              <a:cs typeface="Calibri"/>
            </a:endParaRPr>
          </a:p>
          <a:p>
            <a:pPr marL="285750" indent="-285750">
              <a:buFontTx/>
              <a:buChar char="-"/>
            </a:pPr>
            <a:endParaRPr lang="en-GB" dirty="0">
              <a:cs typeface="Calibri"/>
            </a:endParaRPr>
          </a:p>
        </p:txBody>
      </p:sp>
      <p:pic>
        <p:nvPicPr>
          <p:cNvPr id="4" name="Picture 5" descr="A picture containing water, outdoor, sky, nature&#10;&#10;Description automatically generated">
            <a:extLst>
              <a:ext uri="{FF2B5EF4-FFF2-40B4-BE49-F238E27FC236}">
                <a16:creationId xmlns:a16="http://schemas.microsoft.com/office/drawing/2014/main" id="{4F3C2377-06BD-C9F9-2AD0-246D50CFE4BE}"/>
              </a:ext>
            </a:extLst>
          </p:cNvPr>
          <p:cNvPicPr>
            <a:picLocks noChangeAspect="1"/>
          </p:cNvPicPr>
          <p:nvPr/>
        </p:nvPicPr>
        <p:blipFill>
          <a:blip r:embed="rId8"/>
          <a:stretch>
            <a:fillRect/>
          </a:stretch>
        </p:blipFill>
        <p:spPr>
          <a:xfrm>
            <a:off x="6381031" y="1234656"/>
            <a:ext cx="5626579" cy="4906272"/>
          </a:xfrm>
          <a:prstGeom prst="rect">
            <a:avLst/>
          </a:prstGeom>
        </p:spPr>
      </p:pic>
    </p:spTree>
    <p:extLst>
      <p:ext uri="{BB962C8B-B14F-4D97-AF65-F5344CB8AC3E}">
        <p14:creationId xmlns:p14="http://schemas.microsoft.com/office/powerpoint/2010/main" val="14996247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6424492"/>
            <a:ext cx="12187238"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2" name="TextBox 1">
            <a:extLst>
              <a:ext uri="{FF2B5EF4-FFF2-40B4-BE49-F238E27FC236}">
                <a16:creationId xmlns:a16="http://schemas.microsoft.com/office/drawing/2014/main" id="{C8C78D69-36DE-47AF-B27E-84973A21910A}"/>
              </a:ext>
            </a:extLst>
          </p:cNvPr>
          <p:cNvSpPr txBox="1"/>
          <p:nvPr/>
        </p:nvSpPr>
        <p:spPr>
          <a:xfrm>
            <a:off x="7752030" y="1242874"/>
            <a:ext cx="3073390" cy="4801314"/>
          </a:xfrm>
          <a:prstGeom prst="rect">
            <a:avLst/>
          </a:prstGeom>
          <a:noFill/>
          <a:ln>
            <a:solidFill>
              <a:srgbClr val="219C8F"/>
            </a:solidFill>
          </a:ln>
        </p:spPr>
        <p:txBody>
          <a:bodyPr wrap="square" rtlCol="0">
            <a:spAutoFit/>
          </a:bodyPr>
          <a:lstStyle/>
          <a:p>
            <a:r>
              <a:rPr lang="en-GB" dirty="0"/>
              <a:t>Insert image / diagrams here</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3" name="TextBox 2">
            <a:extLst>
              <a:ext uri="{FF2B5EF4-FFF2-40B4-BE49-F238E27FC236}">
                <a16:creationId xmlns:a16="http://schemas.microsoft.com/office/drawing/2014/main" id="{16812E30-D1E7-4AB0-810B-15EDF0591E0E}"/>
              </a:ext>
            </a:extLst>
          </p:cNvPr>
          <p:cNvSpPr txBox="1"/>
          <p:nvPr/>
        </p:nvSpPr>
        <p:spPr>
          <a:xfrm>
            <a:off x="133392" y="712728"/>
            <a:ext cx="7210961" cy="7725192"/>
          </a:xfrm>
          <a:prstGeom prst="rect">
            <a:avLst/>
          </a:prstGeom>
          <a:noFill/>
        </p:spPr>
        <p:txBody>
          <a:bodyPr wrap="square" lIns="91440" tIns="45720" rIns="91440" bIns="45720" rtlCol="0" anchor="t">
            <a:spAutoFit/>
          </a:bodyPr>
          <a:lstStyle/>
          <a:p>
            <a:endParaRPr lang="en-GB" sz="2000" dirty="0"/>
          </a:p>
          <a:p>
            <a:r>
              <a:rPr lang="en-GB" sz="3600" dirty="0">
                <a:cs typeface="Calibri" panose="020F0502020204030204"/>
              </a:rPr>
              <a:t>Conclusion </a:t>
            </a:r>
          </a:p>
          <a:p>
            <a:pPr marL="285750" indent="-285750">
              <a:buFontTx/>
              <a:buChar char="-"/>
            </a:pPr>
            <a:endParaRPr lang="en-GB" sz="2000" dirty="0">
              <a:cs typeface="Calibri" panose="020F0502020204030204"/>
            </a:endParaRPr>
          </a:p>
          <a:p>
            <a:pPr marL="285750" indent="-285750">
              <a:buFontTx/>
              <a:buChar char="-"/>
            </a:pPr>
            <a:r>
              <a:rPr lang="en-GB" sz="2800" dirty="0">
                <a:cs typeface="Calibri" panose="020F0502020204030204"/>
              </a:rPr>
              <a:t>Geothermal operations are covered by a variety of different legal regimes</a:t>
            </a:r>
            <a:endParaRPr lang="en-GB" sz="2800" dirty="0"/>
          </a:p>
          <a:p>
            <a:endParaRPr lang="en-GB" sz="2800" dirty="0">
              <a:cs typeface="Calibri" panose="020F0502020204030204"/>
            </a:endParaRPr>
          </a:p>
          <a:p>
            <a:pPr marL="285750" indent="-285750">
              <a:buFontTx/>
              <a:buChar char="-"/>
            </a:pPr>
            <a:r>
              <a:rPr lang="en-GB" sz="2800" dirty="0">
                <a:cs typeface="Calibri" panose="020F0502020204030204"/>
              </a:rPr>
              <a:t>Currently no comprehensive regulation of the extraction of heat</a:t>
            </a:r>
          </a:p>
          <a:p>
            <a:endParaRPr lang="en-GB" sz="2800" dirty="0">
              <a:cs typeface="Calibri" panose="020F0502020204030204"/>
            </a:endParaRPr>
          </a:p>
          <a:p>
            <a:pPr marL="285750" indent="-285750">
              <a:buFontTx/>
              <a:buChar char="-"/>
            </a:pPr>
            <a:r>
              <a:rPr lang="en-GB" sz="2800" dirty="0">
                <a:cs typeface="Calibri" panose="020F0502020204030204"/>
              </a:rPr>
              <a:t>Possible solution is a licensing regime for heat</a:t>
            </a:r>
          </a:p>
          <a:p>
            <a:endParaRPr lang="en-GB" sz="2800" dirty="0">
              <a:cs typeface="Calibri" panose="020F0502020204030204"/>
            </a:endParaRPr>
          </a:p>
          <a:p>
            <a:pPr marL="285750" indent="-285750">
              <a:buFontTx/>
              <a:buChar char="-"/>
            </a:pPr>
            <a:r>
              <a:rPr lang="en-GB" sz="2800" dirty="0">
                <a:cs typeface="Calibri" panose="020F0502020204030204"/>
              </a:rPr>
              <a:t>Need to consider issues such as ownership of heat and ability to guarantee access to heat</a:t>
            </a: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p:txBody>
      </p:sp>
      <p:pic>
        <p:nvPicPr>
          <p:cNvPr id="4" name="Picture 5" descr="Icon&#10;&#10;Description automatically generated">
            <a:extLst>
              <a:ext uri="{FF2B5EF4-FFF2-40B4-BE49-F238E27FC236}">
                <a16:creationId xmlns:a16="http://schemas.microsoft.com/office/drawing/2014/main" id="{ACB3B92F-1D28-6BD6-5A16-C9C5A53E9A5A}"/>
              </a:ext>
            </a:extLst>
          </p:cNvPr>
          <p:cNvPicPr>
            <a:picLocks noChangeAspect="1"/>
          </p:cNvPicPr>
          <p:nvPr/>
        </p:nvPicPr>
        <p:blipFill>
          <a:blip r:embed="rId8"/>
          <a:stretch>
            <a:fillRect/>
          </a:stretch>
        </p:blipFill>
        <p:spPr>
          <a:xfrm>
            <a:off x="7481070" y="1245626"/>
            <a:ext cx="4097885" cy="4929883"/>
          </a:xfrm>
          <a:prstGeom prst="rect">
            <a:avLst/>
          </a:prstGeom>
        </p:spPr>
      </p:pic>
    </p:spTree>
    <p:extLst>
      <p:ext uri="{BB962C8B-B14F-4D97-AF65-F5344CB8AC3E}">
        <p14:creationId xmlns:p14="http://schemas.microsoft.com/office/powerpoint/2010/main" val="12214062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4762" y="6424492"/>
            <a:ext cx="12187238"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3" name="TextBox 2">
            <a:extLst>
              <a:ext uri="{FF2B5EF4-FFF2-40B4-BE49-F238E27FC236}">
                <a16:creationId xmlns:a16="http://schemas.microsoft.com/office/drawing/2014/main" id="{16812E30-D1E7-4AB0-810B-15EDF0591E0E}"/>
              </a:ext>
            </a:extLst>
          </p:cNvPr>
          <p:cNvSpPr txBox="1"/>
          <p:nvPr/>
        </p:nvSpPr>
        <p:spPr>
          <a:xfrm>
            <a:off x="133392" y="712728"/>
            <a:ext cx="7210961" cy="3416320"/>
          </a:xfrm>
          <a:prstGeom prst="rect">
            <a:avLst/>
          </a:prstGeom>
          <a:noFill/>
        </p:spPr>
        <p:txBody>
          <a:bodyPr wrap="square" lIns="91440" tIns="45720" rIns="91440" bIns="45720" rtlCol="0" anchor="t">
            <a:spAutoFit/>
          </a:bodyPr>
          <a:lstStyle/>
          <a:p>
            <a:endParaRPr lang="en-GB" sz="2000" dirty="0"/>
          </a:p>
          <a:p>
            <a:r>
              <a:rPr lang="en-GB" sz="3600" dirty="0">
                <a:cs typeface="Calibri" panose="020F0502020204030204"/>
              </a:rPr>
              <a:t>NetZero </a:t>
            </a:r>
            <a:r>
              <a:rPr lang="en-GB" sz="3600" dirty="0" err="1">
                <a:cs typeface="Calibri" panose="020F0502020204030204"/>
              </a:rPr>
              <a:t>GeoRDIE</a:t>
            </a:r>
            <a:r>
              <a:rPr lang="en-GB" sz="3600" dirty="0">
                <a:cs typeface="Calibri" panose="020F0502020204030204"/>
              </a:rPr>
              <a:t> </a:t>
            </a: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a:p>
            <a:pPr marL="285750" indent="-285750">
              <a:buFontTx/>
              <a:buChar char="-"/>
            </a:pPr>
            <a:endParaRPr lang="en-GB" sz="2000" dirty="0">
              <a:cs typeface="Calibri" panose="020F0502020204030204"/>
            </a:endParaRPr>
          </a:p>
        </p:txBody>
      </p:sp>
      <p:pic>
        <p:nvPicPr>
          <p:cNvPr id="6" name="Picture 4">
            <a:extLst>
              <a:ext uri="{FF2B5EF4-FFF2-40B4-BE49-F238E27FC236}">
                <a16:creationId xmlns:a16="http://schemas.microsoft.com/office/drawing/2014/main" id="{C4AF9F34-291A-0E0A-9E2B-06890E40E78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297"/>
          <a:stretch/>
        </p:blipFill>
        <p:spPr bwMode="auto">
          <a:xfrm>
            <a:off x="247649" y="2423761"/>
            <a:ext cx="4071765" cy="40007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2" name="Group 5">
            <a:extLst>
              <a:ext uri="{FF2B5EF4-FFF2-40B4-BE49-F238E27FC236}">
                <a16:creationId xmlns:a16="http://schemas.microsoft.com/office/drawing/2014/main" id="{997D1277-E282-1EDA-73EC-60DB7DCD5D7F}"/>
              </a:ext>
            </a:extLst>
          </p:cNvPr>
          <p:cNvGrpSpPr>
            <a:grpSpLocks noChangeAspect="1"/>
          </p:cNvGrpSpPr>
          <p:nvPr/>
        </p:nvGrpSpPr>
        <p:grpSpPr bwMode="auto">
          <a:xfrm>
            <a:off x="4433671" y="3661865"/>
            <a:ext cx="7686931" cy="2780349"/>
            <a:chOff x="390144" y="1929384"/>
            <a:chExt cx="10712242" cy="3758184"/>
          </a:xfrm>
        </p:grpSpPr>
        <p:pic>
          <p:nvPicPr>
            <p:cNvPr id="13" name="Picture 6">
              <a:extLst>
                <a:ext uri="{FF2B5EF4-FFF2-40B4-BE49-F238E27FC236}">
                  <a16:creationId xmlns:a16="http://schemas.microsoft.com/office/drawing/2014/main" id="{0A9A85A6-3EAB-6CBC-9E3E-26A3A876E3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0368" y="1929384"/>
              <a:ext cx="5872018" cy="37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a:extLst>
                <a:ext uri="{FF2B5EF4-FFF2-40B4-BE49-F238E27FC236}">
                  <a16:creationId xmlns:a16="http://schemas.microsoft.com/office/drawing/2014/main" id="{A00B9826-C1C4-F1AE-DD7A-CE6F92BE5B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144" y="1929384"/>
              <a:ext cx="5010912" cy="375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a:extLst>
              <a:ext uri="{FF2B5EF4-FFF2-40B4-BE49-F238E27FC236}">
                <a16:creationId xmlns:a16="http://schemas.microsoft.com/office/drawing/2014/main" id="{89948E73-D0E6-B96A-0D2C-7A572C725B4E}"/>
              </a:ext>
            </a:extLst>
          </p:cNvPr>
          <p:cNvSpPr txBox="1"/>
          <p:nvPr/>
        </p:nvSpPr>
        <p:spPr>
          <a:xfrm>
            <a:off x="4614884" y="962344"/>
            <a:ext cx="7577115" cy="2985433"/>
          </a:xfrm>
          <a:prstGeom prst="rect">
            <a:avLst/>
          </a:prstGeom>
          <a:noFill/>
        </p:spPr>
        <p:txBody>
          <a:bodyPr wrap="square" rtlCol="0">
            <a:spAutoFit/>
          </a:bodyPr>
          <a:lstStyle/>
          <a:p>
            <a:pPr marL="285750" indent="-285750">
              <a:buFontTx/>
              <a:buChar char="-"/>
            </a:pPr>
            <a:endParaRPr lang="en-GB" sz="2000" dirty="0">
              <a:cs typeface="Calibri" panose="020F0502020204030204"/>
            </a:endParaRPr>
          </a:p>
          <a:p>
            <a:pPr marL="285750" indent="-285750">
              <a:buFontTx/>
              <a:buChar char="-"/>
            </a:pPr>
            <a:r>
              <a:rPr lang="en-GB" sz="2800" dirty="0">
                <a:cs typeface="Calibri" panose="020F0502020204030204"/>
              </a:rPr>
              <a:t>Provides a detailed evaluation of how a deep geothermal well will perform in an urban setting</a:t>
            </a:r>
          </a:p>
          <a:p>
            <a:pPr marL="285750" indent="-285750">
              <a:buFontTx/>
              <a:buChar char="-"/>
            </a:pPr>
            <a:r>
              <a:rPr lang="en-GB" sz="2800" dirty="0">
                <a:cs typeface="Calibri" panose="020F0502020204030204"/>
              </a:rPr>
              <a:t>Integrates demand and ability to meet demand</a:t>
            </a:r>
          </a:p>
          <a:p>
            <a:pPr marL="285750" indent="-285750">
              <a:buFontTx/>
              <a:buChar char="-"/>
            </a:pPr>
            <a:r>
              <a:rPr lang="en-GB" sz="2800" dirty="0">
                <a:cs typeface="Calibri" panose="020F0502020204030204"/>
              </a:rPr>
              <a:t>Highlights some of the regulatory issues</a:t>
            </a:r>
          </a:p>
          <a:p>
            <a:pPr marL="285750" indent="-285750">
              <a:buFontTx/>
              <a:buChar char="-"/>
            </a:pPr>
            <a:r>
              <a:rPr lang="en-GB" sz="2800" dirty="0">
                <a:cs typeface="Calibri" panose="020F0502020204030204"/>
              </a:rPr>
              <a:t>Helps to </a:t>
            </a:r>
            <a:r>
              <a:rPr lang="en-GB" sz="2800" dirty="0" err="1">
                <a:cs typeface="Calibri" panose="020F0502020204030204"/>
              </a:rPr>
              <a:t>derisk</a:t>
            </a:r>
            <a:r>
              <a:rPr lang="en-GB" sz="2800" dirty="0">
                <a:cs typeface="Calibri" panose="020F0502020204030204"/>
              </a:rPr>
              <a:t> future projects</a:t>
            </a:r>
          </a:p>
          <a:p>
            <a:endParaRPr lang="en-US" sz="2800" dirty="0"/>
          </a:p>
        </p:txBody>
      </p:sp>
    </p:spTree>
    <p:extLst>
      <p:ext uri="{BB962C8B-B14F-4D97-AF65-F5344CB8AC3E}">
        <p14:creationId xmlns:p14="http://schemas.microsoft.com/office/powerpoint/2010/main" val="32665807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pic>
        <p:nvPicPr>
          <p:cNvPr id="4" name="Picture 3">
            <a:extLst>
              <a:ext uri="{FF2B5EF4-FFF2-40B4-BE49-F238E27FC236}">
                <a16:creationId xmlns:a16="http://schemas.microsoft.com/office/drawing/2014/main" id="{8E153398-55DC-E54B-BFA8-E91C3FA62A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36669" y="2132742"/>
            <a:ext cx="6555331" cy="4291750"/>
          </a:xfrm>
          <a:prstGeom prst="rect">
            <a:avLst/>
          </a:prstGeom>
        </p:spPr>
      </p:pic>
      <p:sp>
        <p:nvSpPr>
          <p:cNvPr id="3" name="TextBox 2">
            <a:extLst>
              <a:ext uri="{FF2B5EF4-FFF2-40B4-BE49-F238E27FC236}">
                <a16:creationId xmlns:a16="http://schemas.microsoft.com/office/drawing/2014/main" id="{9B63D87F-5C61-742D-7D82-6C27939C5BC0}"/>
              </a:ext>
            </a:extLst>
          </p:cNvPr>
          <p:cNvSpPr txBox="1"/>
          <p:nvPr/>
        </p:nvSpPr>
        <p:spPr>
          <a:xfrm>
            <a:off x="180749" y="1448803"/>
            <a:ext cx="5455920" cy="3046988"/>
          </a:xfrm>
          <a:prstGeom prst="rect">
            <a:avLst/>
          </a:prstGeom>
          <a:noFill/>
        </p:spPr>
        <p:txBody>
          <a:bodyPr wrap="square">
            <a:spAutoFit/>
          </a:bodyPr>
          <a:lstStyle/>
          <a:p>
            <a:r>
              <a:rPr lang="en-GB" sz="4000" dirty="0">
                <a:cs typeface="Calibri" panose="020F0502020204030204"/>
              </a:rPr>
              <a:t>Newcastle Helix </a:t>
            </a:r>
          </a:p>
          <a:p>
            <a:pPr marL="285750" indent="-285750">
              <a:buFontTx/>
              <a:buChar char="-"/>
            </a:pPr>
            <a:endParaRPr lang="en-GB" sz="2400" dirty="0">
              <a:cs typeface="Calibri" panose="020F0502020204030204"/>
            </a:endParaRPr>
          </a:p>
          <a:p>
            <a:pPr marL="285750" indent="-285750">
              <a:buFontTx/>
              <a:buChar char="-"/>
            </a:pPr>
            <a:r>
              <a:rPr lang="en-GB" sz="3200" dirty="0">
                <a:cs typeface="Calibri" panose="020F0502020204030204"/>
              </a:rPr>
              <a:t>A unique 1640m deep borehole for geothermal research in a modern urban development</a:t>
            </a:r>
            <a:endParaRPr lang="en-US" sz="3200" dirty="0"/>
          </a:p>
        </p:txBody>
      </p:sp>
    </p:spTree>
    <p:extLst>
      <p:ext uri="{BB962C8B-B14F-4D97-AF65-F5344CB8AC3E}">
        <p14:creationId xmlns:p14="http://schemas.microsoft.com/office/powerpoint/2010/main" val="8274743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13" name="Content Placeholder 2">
            <a:extLst>
              <a:ext uri="{FF2B5EF4-FFF2-40B4-BE49-F238E27FC236}">
                <a16:creationId xmlns:a16="http://schemas.microsoft.com/office/drawing/2014/main" id="{00B375FE-888B-D948-8718-FC7F92864203}"/>
              </a:ext>
            </a:extLst>
          </p:cNvPr>
          <p:cNvSpPr txBox="1">
            <a:spLocks noChangeArrowheads="1"/>
          </p:cNvSpPr>
          <p:nvPr/>
        </p:nvSpPr>
        <p:spPr>
          <a:xfrm>
            <a:off x="693420" y="982499"/>
            <a:ext cx="10805159" cy="82948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4400" dirty="0"/>
              <a:t>Informs city </a:t>
            </a:r>
            <a:r>
              <a:rPr lang="en-US" altLang="en-US" sz="4400" dirty="0" err="1"/>
              <a:t>centre</a:t>
            </a:r>
            <a:r>
              <a:rPr lang="en-US" altLang="en-US" sz="4400" dirty="0"/>
              <a:t> heating and cooling schemes</a:t>
            </a:r>
            <a:endParaRPr lang="en-US" altLang="en-US" sz="4000" dirty="0"/>
          </a:p>
        </p:txBody>
      </p:sp>
      <p:sp>
        <p:nvSpPr>
          <p:cNvPr id="2" name="Rectangle 1">
            <a:extLst>
              <a:ext uri="{FF2B5EF4-FFF2-40B4-BE49-F238E27FC236}">
                <a16:creationId xmlns:a16="http://schemas.microsoft.com/office/drawing/2014/main" id="{2BA15EDD-0548-6749-9C74-43D288ED6E00}"/>
              </a:ext>
            </a:extLst>
          </p:cNvPr>
          <p:cNvSpPr/>
          <p:nvPr/>
        </p:nvSpPr>
        <p:spPr>
          <a:xfrm>
            <a:off x="158750" y="2324100"/>
            <a:ext cx="393700" cy="19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a:extLst>
              <a:ext uri="{FF2B5EF4-FFF2-40B4-BE49-F238E27FC236}">
                <a16:creationId xmlns:a16="http://schemas.microsoft.com/office/drawing/2014/main" id="{4FBDB34B-3279-EC42-AB89-D1D6CE8724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05669"/>
            <a:ext cx="12192000" cy="475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B834CC0-4D8D-2B49-8BA2-8E50165030D3}"/>
              </a:ext>
            </a:extLst>
          </p:cNvPr>
          <p:cNvSpPr txBox="1"/>
          <p:nvPr/>
        </p:nvSpPr>
        <p:spPr>
          <a:xfrm>
            <a:off x="3046542" y="5108537"/>
            <a:ext cx="6098914" cy="584775"/>
          </a:xfrm>
          <a:prstGeom prst="rect">
            <a:avLst/>
          </a:prstGeom>
          <a:noFill/>
        </p:spPr>
        <p:txBody>
          <a:bodyPr wrap="none" rtlCol="0">
            <a:spAutoFit/>
          </a:bodyPr>
          <a:lstStyle/>
          <a:p>
            <a:r>
              <a:rPr lang="en-US" sz="3200" b="1" dirty="0">
                <a:solidFill>
                  <a:schemeClr val="bg1"/>
                </a:solidFill>
              </a:rPr>
              <a:t>Contact: </a:t>
            </a:r>
            <a:r>
              <a:rPr lang="en-US" sz="3200" b="1" dirty="0" err="1">
                <a:solidFill>
                  <a:schemeClr val="bg1"/>
                </a:solidFill>
              </a:rPr>
              <a:t>david.manning@ncl.ac.uk</a:t>
            </a:r>
            <a:endParaRPr lang="en-US" sz="3200" b="1" dirty="0">
              <a:solidFill>
                <a:schemeClr val="bg1"/>
              </a:solidFill>
            </a:endParaRPr>
          </a:p>
        </p:txBody>
      </p:sp>
    </p:spTree>
    <p:extLst>
      <p:ext uri="{BB962C8B-B14F-4D97-AF65-F5344CB8AC3E}">
        <p14:creationId xmlns:p14="http://schemas.microsoft.com/office/powerpoint/2010/main" val="1187511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pic>
        <p:nvPicPr>
          <p:cNvPr id="4" name="Picture 3">
            <a:extLst>
              <a:ext uri="{FF2B5EF4-FFF2-40B4-BE49-F238E27FC236}">
                <a16:creationId xmlns:a16="http://schemas.microsoft.com/office/drawing/2014/main" id="{8E153398-55DC-E54B-BFA8-E91C3FA62A7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40" y="962343"/>
            <a:ext cx="8414174" cy="5508727"/>
          </a:xfrm>
          <a:prstGeom prst="rect">
            <a:avLst/>
          </a:prstGeom>
        </p:spPr>
      </p:pic>
      <p:pic>
        <p:nvPicPr>
          <p:cNvPr id="12" name="Picture 11" descr="A screenshot of a cell phone&#10;&#10;Description automatically generated">
            <a:extLst>
              <a:ext uri="{FF2B5EF4-FFF2-40B4-BE49-F238E27FC236}">
                <a16:creationId xmlns:a16="http://schemas.microsoft.com/office/drawing/2014/main" id="{96E69E6F-EF6A-2543-9954-BE027AE047C4}"/>
              </a:ext>
            </a:extLst>
          </p:cNvPr>
          <p:cNvPicPr>
            <a:picLocks noChangeAspect="1"/>
          </p:cNvPicPr>
          <p:nvPr/>
        </p:nvPicPr>
        <p:blipFill rotWithShape="1">
          <a:blip r:embed="rId9">
            <a:extLst>
              <a:ext uri="{28A0092B-C50C-407E-A947-70E740481C1C}">
                <a14:useLocalDpi xmlns:a14="http://schemas.microsoft.com/office/drawing/2010/main" val="0"/>
              </a:ext>
            </a:extLst>
          </a:blip>
          <a:srcRect t="16401" r="55189"/>
          <a:stretch/>
        </p:blipFill>
        <p:spPr>
          <a:xfrm>
            <a:off x="7654156" y="962343"/>
            <a:ext cx="4537844" cy="13947966"/>
          </a:xfrm>
          <a:prstGeom prst="rect">
            <a:avLst/>
          </a:prstGeom>
        </p:spPr>
      </p:pic>
    </p:spTree>
    <p:extLst>
      <p:ext uri="{BB962C8B-B14F-4D97-AF65-F5344CB8AC3E}">
        <p14:creationId xmlns:p14="http://schemas.microsoft.com/office/powerpoint/2010/main" val="50827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8.33333E-7 -1.11111E-6 L 8.33333E-7 -1.20555 " pathEditMode="relative" rAng="0" ptsTypes="AA">
                                      <p:cBhvr>
                                        <p:cTn id="6" dur="10000" fill="hold"/>
                                        <p:tgtEl>
                                          <p:spTgt spid="12"/>
                                        </p:tgtEl>
                                        <p:attrNameLst>
                                          <p:attrName>ppt_x</p:attrName>
                                          <p:attrName>ppt_y</p:attrName>
                                        </p:attrNameLst>
                                      </p:cBhvr>
                                      <p:rCtr x="0" y="-6027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13" name="Content Placeholder 2">
            <a:extLst>
              <a:ext uri="{FF2B5EF4-FFF2-40B4-BE49-F238E27FC236}">
                <a16:creationId xmlns:a16="http://schemas.microsoft.com/office/drawing/2014/main" id="{00B375FE-888B-D948-8718-FC7F92864203}"/>
              </a:ext>
            </a:extLst>
          </p:cNvPr>
          <p:cNvSpPr txBox="1">
            <a:spLocks noChangeArrowheads="1"/>
          </p:cNvSpPr>
          <p:nvPr/>
        </p:nvSpPr>
        <p:spPr>
          <a:xfrm>
            <a:off x="693420" y="1008666"/>
            <a:ext cx="10805159" cy="136877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4400" dirty="0"/>
              <a:t>How can a deep hole supply the energy needs of a modern building?</a:t>
            </a:r>
            <a:endParaRPr lang="en-US" altLang="en-US" sz="4000" dirty="0"/>
          </a:p>
        </p:txBody>
      </p:sp>
      <p:pic>
        <p:nvPicPr>
          <p:cNvPr id="14" name="Picture 4">
            <a:extLst>
              <a:ext uri="{FF2B5EF4-FFF2-40B4-BE49-F238E27FC236}">
                <a16:creationId xmlns:a16="http://schemas.microsoft.com/office/drawing/2014/main" id="{F69B0C55-C976-A344-A899-6074DECF767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297"/>
          <a:stretch/>
        </p:blipFill>
        <p:spPr bwMode="auto">
          <a:xfrm>
            <a:off x="247649" y="2423761"/>
            <a:ext cx="4071765" cy="40007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BA15EDD-0548-6749-9C74-43D288ED6E00}"/>
              </a:ext>
            </a:extLst>
          </p:cNvPr>
          <p:cNvSpPr/>
          <p:nvPr/>
        </p:nvSpPr>
        <p:spPr>
          <a:xfrm>
            <a:off x="158750" y="2324100"/>
            <a:ext cx="393700" cy="19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5">
            <a:extLst>
              <a:ext uri="{FF2B5EF4-FFF2-40B4-BE49-F238E27FC236}">
                <a16:creationId xmlns:a16="http://schemas.microsoft.com/office/drawing/2014/main" id="{5F3E3EFE-6C7E-C64A-A498-B23BA18AA6C6}"/>
              </a:ext>
            </a:extLst>
          </p:cNvPr>
          <p:cNvGrpSpPr>
            <a:grpSpLocks noChangeAspect="1"/>
          </p:cNvGrpSpPr>
          <p:nvPr/>
        </p:nvGrpSpPr>
        <p:grpSpPr bwMode="auto">
          <a:xfrm>
            <a:off x="4408313" y="2377439"/>
            <a:ext cx="7686931" cy="2780349"/>
            <a:chOff x="390144" y="1929384"/>
            <a:chExt cx="10712242" cy="3758184"/>
          </a:xfrm>
        </p:grpSpPr>
        <p:pic>
          <p:nvPicPr>
            <p:cNvPr id="16" name="Picture 6">
              <a:extLst>
                <a:ext uri="{FF2B5EF4-FFF2-40B4-BE49-F238E27FC236}">
                  <a16:creationId xmlns:a16="http://schemas.microsoft.com/office/drawing/2014/main" id="{D4A42419-0EB4-4F43-B70C-F99901A7F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0368" y="1929384"/>
              <a:ext cx="5872018" cy="37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a:extLst>
                <a:ext uri="{FF2B5EF4-FFF2-40B4-BE49-F238E27FC236}">
                  <a16:creationId xmlns:a16="http://schemas.microsoft.com/office/drawing/2014/main" id="{740BB673-335E-E648-9553-C9A2457BCC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144" y="1929384"/>
              <a:ext cx="5010912" cy="375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B3080002-3219-5242-A954-117B5F249E61}"/>
              </a:ext>
            </a:extLst>
          </p:cNvPr>
          <p:cNvSpPr txBox="1"/>
          <p:nvPr/>
        </p:nvSpPr>
        <p:spPr>
          <a:xfrm>
            <a:off x="5165986" y="5525505"/>
            <a:ext cx="5899463" cy="523220"/>
          </a:xfrm>
          <a:prstGeom prst="rect">
            <a:avLst/>
          </a:prstGeom>
          <a:noFill/>
        </p:spPr>
        <p:txBody>
          <a:bodyPr wrap="square" rtlCol="0">
            <a:spAutoFit/>
          </a:bodyPr>
          <a:lstStyle/>
          <a:p>
            <a:r>
              <a:rPr lang="en-US" sz="2800" i="1" dirty="0"/>
              <a:t>Urban Science Building, next to the well</a:t>
            </a:r>
          </a:p>
        </p:txBody>
      </p:sp>
    </p:spTree>
    <p:extLst>
      <p:ext uri="{BB962C8B-B14F-4D97-AF65-F5344CB8AC3E}">
        <p14:creationId xmlns:p14="http://schemas.microsoft.com/office/powerpoint/2010/main" val="26792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13" name="Content Placeholder 2">
            <a:extLst>
              <a:ext uri="{FF2B5EF4-FFF2-40B4-BE49-F238E27FC236}">
                <a16:creationId xmlns:a16="http://schemas.microsoft.com/office/drawing/2014/main" id="{00B375FE-888B-D948-8718-FC7F92864203}"/>
              </a:ext>
            </a:extLst>
          </p:cNvPr>
          <p:cNvSpPr txBox="1">
            <a:spLocks noChangeArrowheads="1"/>
          </p:cNvSpPr>
          <p:nvPr/>
        </p:nvSpPr>
        <p:spPr>
          <a:xfrm>
            <a:off x="693420" y="982499"/>
            <a:ext cx="10805159" cy="8294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4400" dirty="0"/>
              <a:t>Modelling, measurement, management</a:t>
            </a:r>
            <a:endParaRPr lang="en-US" altLang="en-US" sz="4000" dirty="0"/>
          </a:p>
        </p:txBody>
      </p:sp>
      <p:pic>
        <p:nvPicPr>
          <p:cNvPr id="14" name="Picture 4">
            <a:extLst>
              <a:ext uri="{FF2B5EF4-FFF2-40B4-BE49-F238E27FC236}">
                <a16:creationId xmlns:a16="http://schemas.microsoft.com/office/drawing/2014/main" id="{F69B0C55-C976-A344-A899-6074DECF767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4297"/>
          <a:stretch/>
        </p:blipFill>
        <p:spPr bwMode="auto">
          <a:xfrm>
            <a:off x="247649" y="2423761"/>
            <a:ext cx="4071765" cy="40007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BA15EDD-0548-6749-9C74-43D288ED6E00}"/>
              </a:ext>
            </a:extLst>
          </p:cNvPr>
          <p:cNvSpPr/>
          <p:nvPr/>
        </p:nvSpPr>
        <p:spPr>
          <a:xfrm>
            <a:off x="158750" y="2324100"/>
            <a:ext cx="393700" cy="19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5">
            <a:extLst>
              <a:ext uri="{FF2B5EF4-FFF2-40B4-BE49-F238E27FC236}">
                <a16:creationId xmlns:a16="http://schemas.microsoft.com/office/drawing/2014/main" id="{5F3E3EFE-6C7E-C64A-A498-B23BA18AA6C6}"/>
              </a:ext>
            </a:extLst>
          </p:cNvPr>
          <p:cNvGrpSpPr>
            <a:grpSpLocks noChangeAspect="1"/>
          </p:cNvGrpSpPr>
          <p:nvPr/>
        </p:nvGrpSpPr>
        <p:grpSpPr bwMode="auto">
          <a:xfrm>
            <a:off x="4408313" y="2377439"/>
            <a:ext cx="7686931" cy="2780349"/>
            <a:chOff x="390144" y="1929384"/>
            <a:chExt cx="10712242" cy="3758184"/>
          </a:xfrm>
        </p:grpSpPr>
        <p:pic>
          <p:nvPicPr>
            <p:cNvPr id="16" name="Picture 6">
              <a:extLst>
                <a:ext uri="{FF2B5EF4-FFF2-40B4-BE49-F238E27FC236}">
                  <a16:creationId xmlns:a16="http://schemas.microsoft.com/office/drawing/2014/main" id="{D4A42419-0EB4-4F43-B70C-F99901A7FD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30368" y="1929384"/>
              <a:ext cx="5872018" cy="3752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a:extLst>
                <a:ext uri="{FF2B5EF4-FFF2-40B4-BE49-F238E27FC236}">
                  <a16:creationId xmlns:a16="http://schemas.microsoft.com/office/drawing/2014/main" id="{740BB673-335E-E648-9553-C9A2457BCC9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0144" y="1929384"/>
              <a:ext cx="5010912" cy="3758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Box 3">
            <a:extLst>
              <a:ext uri="{FF2B5EF4-FFF2-40B4-BE49-F238E27FC236}">
                <a16:creationId xmlns:a16="http://schemas.microsoft.com/office/drawing/2014/main" id="{B3080002-3219-5242-A954-117B5F249E61}"/>
              </a:ext>
            </a:extLst>
          </p:cNvPr>
          <p:cNvSpPr txBox="1"/>
          <p:nvPr/>
        </p:nvSpPr>
        <p:spPr>
          <a:xfrm>
            <a:off x="4890127" y="5424063"/>
            <a:ext cx="6678615" cy="954107"/>
          </a:xfrm>
          <a:prstGeom prst="rect">
            <a:avLst/>
          </a:prstGeom>
          <a:noFill/>
        </p:spPr>
        <p:txBody>
          <a:bodyPr wrap="square" rtlCol="0">
            <a:spAutoFit/>
          </a:bodyPr>
          <a:lstStyle/>
          <a:p>
            <a:r>
              <a:rPr lang="en-US" sz="2800" i="1" dirty="0"/>
              <a:t>What are the building heating/cooling loads, </a:t>
            </a:r>
          </a:p>
          <a:p>
            <a:pPr algn="ctr"/>
            <a:r>
              <a:rPr lang="en-US" sz="2800" i="1" dirty="0"/>
              <a:t>present and future?</a:t>
            </a:r>
          </a:p>
        </p:txBody>
      </p:sp>
      <p:sp>
        <p:nvSpPr>
          <p:cNvPr id="18" name="TextBox 17">
            <a:extLst>
              <a:ext uri="{FF2B5EF4-FFF2-40B4-BE49-F238E27FC236}">
                <a16:creationId xmlns:a16="http://schemas.microsoft.com/office/drawing/2014/main" id="{28CEC5B2-4BD2-7F4F-ACB7-D6816AD1A31C}"/>
              </a:ext>
            </a:extLst>
          </p:cNvPr>
          <p:cNvSpPr txBox="1"/>
          <p:nvPr/>
        </p:nvSpPr>
        <p:spPr>
          <a:xfrm>
            <a:off x="123650" y="1677149"/>
            <a:ext cx="5441950" cy="523220"/>
          </a:xfrm>
          <a:prstGeom prst="rect">
            <a:avLst/>
          </a:prstGeom>
          <a:noFill/>
        </p:spPr>
        <p:txBody>
          <a:bodyPr wrap="square" rtlCol="0">
            <a:spAutoFit/>
          </a:bodyPr>
          <a:lstStyle/>
          <a:p>
            <a:r>
              <a:rPr lang="en-US" sz="2800" i="1" dirty="0"/>
              <a:t>Do well heat yields match demand?</a:t>
            </a:r>
          </a:p>
        </p:txBody>
      </p:sp>
      <p:sp>
        <p:nvSpPr>
          <p:cNvPr id="19" name="TextBox 18">
            <a:extLst>
              <a:ext uri="{FF2B5EF4-FFF2-40B4-BE49-F238E27FC236}">
                <a16:creationId xmlns:a16="http://schemas.microsoft.com/office/drawing/2014/main" id="{22A114DE-EFD0-5A4E-9F1C-642FE492FCF2}"/>
              </a:ext>
            </a:extLst>
          </p:cNvPr>
          <p:cNvSpPr txBox="1"/>
          <p:nvPr/>
        </p:nvSpPr>
        <p:spPr>
          <a:xfrm>
            <a:off x="6917876" y="1660508"/>
            <a:ext cx="4787630" cy="523220"/>
          </a:xfrm>
          <a:prstGeom prst="rect">
            <a:avLst/>
          </a:prstGeom>
          <a:noFill/>
        </p:spPr>
        <p:txBody>
          <a:bodyPr wrap="square" rtlCol="0">
            <a:spAutoFit/>
          </a:bodyPr>
          <a:lstStyle/>
          <a:p>
            <a:r>
              <a:rPr lang="en-US" sz="2800" i="1" dirty="0"/>
              <a:t>What are the regulatory issues?</a:t>
            </a:r>
          </a:p>
        </p:txBody>
      </p:sp>
    </p:spTree>
    <p:extLst>
      <p:ext uri="{BB962C8B-B14F-4D97-AF65-F5344CB8AC3E}">
        <p14:creationId xmlns:p14="http://schemas.microsoft.com/office/powerpoint/2010/main" val="1389569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13" name="Content Placeholder 2">
            <a:extLst>
              <a:ext uri="{FF2B5EF4-FFF2-40B4-BE49-F238E27FC236}">
                <a16:creationId xmlns:a16="http://schemas.microsoft.com/office/drawing/2014/main" id="{00B375FE-888B-D948-8718-FC7F92864203}"/>
              </a:ext>
            </a:extLst>
          </p:cNvPr>
          <p:cNvSpPr txBox="1">
            <a:spLocks noChangeArrowheads="1"/>
          </p:cNvSpPr>
          <p:nvPr/>
        </p:nvSpPr>
        <p:spPr>
          <a:xfrm>
            <a:off x="693420" y="982499"/>
            <a:ext cx="10805159" cy="829487"/>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en-US" sz="4400" dirty="0"/>
              <a:t>Informs city </a:t>
            </a:r>
            <a:r>
              <a:rPr lang="en-US" altLang="en-US" sz="4400" dirty="0" err="1"/>
              <a:t>centre</a:t>
            </a:r>
            <a:r>
              <a:rPr lang="en-US" altLang="en-US" sz="4400" dirty="0"/>
              <a:t> heating and cooling schemes</a:t>
            </a:r>
            <a:endParaRPr lang="en-US" altLang="en-US" sz="4000" dirty="0"/>
          </a:p>
        </p:txBody>
      </p:sp>
      <p:sp>
        <p:nvSpPr>
          <p:cNvPr id="2" name="Rectangle 1">
            <a:extLst>
              <a:ext uri="{FF2B5EF4-FFF2-40B4-BE49-F238E27FC236}">
                <a16:creationId xmlns:a16="http://schemas.microsoft.com/office/drawing/2014/main" id="{2BA15EDD-0548-6749-9C74-43D288ED6E00}"/>
              </a:ext>
            </a:extLst>
          </p:cNvPr>
          <p:cNvSpPr/>
          <p:nvPr/>
        </p:nvSpPr>
        <p:spPr>
          <a:xfrm>
            <a:off x="158750" y="2324100"/>
            <a:ext cx="393700" cy="196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8">
            <a:extLst>
              <a:ext uri="{FF2B5EF4-FFF2-40B4-BE49-F238E27FC236}">
                <a16:creationId xmlns:a16="http://schemas.microsoft.com/office/drawing/2014/main" id="{4FBDB34B-3279-EC42-AB89-D1D6CE8724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705669"/>
            <a:ext cx="12192000" cy="4755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10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5C8CF8A-4F81-4AC6-AE6D-F653BCC77B3E}"/>
              </a:ext>
            </a:extLst>
          </p:cNvPr>
          <p:cNvPicPr>
            <a:picLocks noChangeAspect="1"/>
          </p:cNvPicPr>
          <p:nvPr/>
        </p:nvPicPr>
        <p:blipFill>
          <a:blip r:embed="rId2">
            <a:alphaModFix amt="35000"/>
          </a:blip>
          <a:stretch>
            <a:fillRect/>
          </a:stretch>
        </p:blipFill>
        <p:spPr>
          <a:xfrm>
            <a:off x="0" y="6424492"/>
            <a:ext cx="12192000" cy="433508"/>
          </a:xfrm>
          <a:prstGeom prst="rect">
            <a:avLst/>
          </a:prstGeom>
        </p:spPr>
      </p:pic>
      <p:pic>
        <p:nvPicPr>
          <p:cNvPr id="5" name="Picture 2" descr="Logo of the EPSRC, the Engineering and Physical Sciences Research Council">
            <a:extLst>
              <a:ext uri="{FF2B5EF4-FFF2-40B4-BE49-F238E27FC236}">
                <a16:creationId xmlns:a16="http://schemas.microsoft.com/office/drawing/2014/main" id="{19E5FDF7-3BA9-4917-93EC-BF45915F47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9369" y="6470814"/>
            <a:ext cx="1367722" cy="34086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graphical user interface&#10;&#10;Description automatically generated">
            <a:extLst>
              <a:ext uri="{FF2B5EF4-FFF2-40B4-BE49-F238E27FC236}">
                <a16:creationId xmlns:a16="http://schemas.microsoft.com/office/drawing/2014/main" id="{C4992319-3410-47F7-896E-78083A281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181800" cy="962344"/>
          </a:xfrm>
          <a:prstGeom prst="rect">
            <a:avLst/>
          </a:prstGeom>
        </p:spPr>
      </p:pic>
      <p:pic>
        <p:nvPicPr>
          <p:cNvPr id="8" name="Picture 7">
            <a:extLst>
              <a:ext uri="{FF2B5EF4-FFF2-40B4-BE49-F238E27FC236}">
                <a16:creationId xmlns:a16="http://schemas.microsoft.com/office/drawing/2014/main" id="{F650233C-73E9-4627-B56E-C561BD1C9C57}"/>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507665" y="292265"/>
            <a:ext cx="1509426" cy="420463"/>
          </a:xfrm>
          <a:prstGeom prst="rect">
            <a:avLst/>
          </a:prstGeom>
        </p:spPr>
      </p:pic>
      <p:pic>
        <p:nvPicPr>
          <p:cNvPr id="10" name="Picture 9">
            <a:extLst>
              <a:ext uri="{FF2B5EF4-FFF2-40B4-BE49-F238E27FC236}">
                <a16:creationId xmlns:a16="http://schemas.microsoft.com/office/drawing/2014/main" id="{B4D0B3CB-2262-4A0D-8D96-79DCE1A9597F}"/>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6825398" y="161486"/>
            <a:ext cx="1290320" cy="569094"/>
          </a:xfrm>
          <a:prstGeom prst="rect">
            <a:avLst/>
          </a:prstGeom>
          <a:solidFill>
            <a:srgbClr val="FFFFFF"/>
          </a:solidFill>
        </p:spPr>
      </p:pic>
      <p:pic>
        <p:nvPicPr>
          <p:cNvPr id="11" name="Picture 10">
            <a:extLst>
              <a:ext uri="{FF2B5EF4-FFF2-40B4-BE49-F238E27FC236}">
                <a16:creationId xmlns:a16="http://schemas.microsoft.com/office/drawing/2014/main" id="{3824316E-EE68-47E7-A46F-8A028E459479}"/>
              </a:ext>
            </a:extLst>
          </p:cNvPr>
          <p:cNvPicPr/>
          <p:nvPr/>
        </p:nvPicPr>
        <p:blipFill>
          <a:blip r:embed="rId7">
            <a:extLst>
              <a:ext uri="{28A0092B-C50C-407E-A947-70E740481C1C}">
                <a14:useLocalDpi xmlns:a14="http://schemas.microsoft.com/office/drawing/2010/main" val="0"/>
              </a:ext>
            </a:extLst>
          </a:blip>
          <a:stretch>
            <a:fillRect/>
          </a:stretch>
        </p:blipFill>
        <p:spPr>
          <a:xfrm>
            <a:off x="8523394" y="212285"/>
            <a:ext cx="1576594" cy="580422"/>
          </a:xfrm>
          <a:prstGeom prst="rect">
            <a:avLst/>
          </a:prstGeom>
        </p:spPr>
      </p:pic>
      <p:sp>
        <p:nvSpPr>
          <p:cNvPr id="3" name="Content Placeholder 2">
            <a:extLst>
              <a:ext uri="{FF2B5EF4-FFF2-40B4-BE49-F238E27FC236}">
                <a16:creationId xmlns:a16="http://schemas.microsoft.com/office/drawing/2014/main" id="{F0DEC888-EDB3-4A0B-DAF3-AC167244CC9B}"/>
              </a:ext>
            </a:extLst>
          </p:cNvPr>
          <p:cNvSpPr txBox="1">
            <a:spLocks/>
          </p:cNvSpPr>
          <p:nvPr/>
        </p:nvSpPr>
        <p:spPr>
          <a:xfrm>
            <a:off x="204786" y="2307906"/>
            <a:ext cx="11722601" cy="4532237"/>
          </a:xfrm>
          <a:prstGeom prst="rect">
            <a:avLst/>
          </a:prstGeom>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b="1" dirty="0"/>
              <a:t>Six areas covering both research and engagement</a:t>
            </a:r>
          </a:p>
          <a:p>
            <a:pPr marL="525463" indent="-514350" algn="l">
              <a:buAutoNum type="arabicParenR"/>
            </a:pPr>
            <a:r>
              <a:rPr lang="en-US" sz="2800" dirty="0"/>
              <a:t>Modelling of heat transport within the rock mass and wellbore</a:t>
            </a:r>
          </a:p>
          <a:p>
            <a:pPr marL="525463" indent="-514350" algn="l">
              <a:buAutoNum type="arabicParenR"/>
            </a:pPr>
            <a:r>
              <a:rPr lang="en-US" sz="2800" dirty="0"/>
              <a:t>Uncertainty modelling</a:t>
            </a:r>
          </a:p>
          <a:p>
            <a:pPr marL="525463" indent="-514350" algn="l">
              <a:buAutoNum type="arabicParenR"/>
            </a:pPr>
            <a:r>
              <a:rPr lang="en-US" sz="2800" dirty="0"/>
              <a:t>Wellbore facility activities </a:t>
            </a:r>
          </a:p>
          <a:p>
            <a:pPr marL="525463" indent="-514350" algn="l">
              <a:buAutoNum type="arabicParenR"/>
            </a:pPr>
            <a:r>
              <a:rPr lang="en-US" sz="2800" dirty="0"/>
              <a:t>Integration of heat to an energy network and the end users</a:t>
            </a:r>
          </a:p>
          <a:p>
            <a:pPr marL="525463" indent="-514350" algn="l">
              <a:buAutoNum type="arabicParenR"/>
            </a:pPr>
            <a:r>
              <a:rPr lang="en-US" sz="2800" dirty="0"/>
              <a:t>Regulatory and legal implications </a:t>
            </a:r>
          </a:p>
          <a:p>
            <a:pPr marL="525463" indent="-514350" algn="l">
              <a:buAutoNum type="arabicParenR"/>
            </a:pPr>
            <a:r>
              <a:rPr lang="en-US" sz="2800" dirty="0"/>
              <a:t>Stakeholder and public engagement</a:t>
            </a:r>
          </a:p>
        </p:txBody>
      </p:sp>
      <p:sp>
        <p:nvSpPr>
          <p:cNvPr id="6" name="Title 1">
            <a:extLst>
              <a:ext uri="{FF2B5EF4-FFF2-40B4-BE49-F238E27FC236}">
                <a16:creationId xmlns:a16="http://schemas.microsoft.com/office/drawing/2014/main" id="{4D355AB0-8F09-6C8B-59D2-7BE5449F043D}"/>
              </a:ext>
            </a:extLst>
          </p:cNvPr>
          <p:cNvSpPr txBox="1">
            <a:spLocks/>
          </p:cNvSpPr>
          <p:nvPr/>
        </p:nvSpPr>
        <p:spPr>
          <a:xfrm>
            <a:off x="264612" y="1166687"/>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latin typeface="+mn-lt"/>
              </a:rPr>
              <a:t>Project Plan</a:t>
            </a:r>
          </a:p>
        </p:txBody>
      </p:sp>
    </p:spTree>
    <p:extLst>
      <p:ext uri="{BB962C8B-B14F-4D97-AF65-F5344CB8AC3E}">
        <p14:creationId xmlns:p14="http://schemas.microsoft.com/office/powerpoint/2010/main" val="3983030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52212" y="322322"/>
            <a:ext cx="9210963" cy="888786"/>
          </a:xfrm>
          <a:prstGeom prst="rect">
            <a:avLst/>
          </a:prstGeom>
        </p:spPr>
        <p:txBody>
          <a:bodyPr>
            <a:normAutofit/>
          </a:bodyPr>
          <a:lstStyle/>
          <a:p>
            <a:pPr algn="l"/>
            <a:r>
              <a:rPr lang="en-US" dirty="0"/>
              <a:t>University of Glasgow Modelling Studies</a:t>
            </a:r>
          </a:p>
        </p:txBody>
      </p:sp>
      <p:sp>
        <p:nvSpPr>
          <p:cNvPr id="3" name="Content Placeholder 2">
            <a:extLst>
              <a:ext uri="{FF2B5EF4-FFF2-40B4-BE49-F238E27FC236}">
                <a16:creationId xmlns:a16="http://schemas.microsoft.com/office/drawing/2014/main" id="{B9FE1D26-E4E5-F70D-E13C-18AD8139A01B}"/>
              </a:ext>
            </a:extLst>
          </p:cNvPr>
          <p:cNvSpPr txBox="1">
            <a:spLocks/>
          </p:cNvSpPr>
          <p:nvPr/>
        </p:nvSpPr>
        <p:spPr>
          <a:xfrm>
            <a:off x="204107" y="1024759"/>
            <a:ext cx="6409592" cy="51730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67"/>
              </a:spcAft>
            </a:pPr>
            <a:r>
              <a:rPr lang="en-GB" sz="1800" dirty="0"/>
              <a:t>Various numerical models can be used to simulate heat flux.</a:t>
            </a:r>
          </a:p>
          <a:p>
            <a:pPr>
              <a:spcAft>
                <a:spcPts val="667"/>
              </a:spcAft>
            </a:pPr>
            <a:r>
              <a:rPr lang="en-GB" sz="1800" dirty="0"/>
              <a:t>Varying heat loads that can be imposed on the borehole heat exchanger and whether these can meet the building heat load for nearby buildings. Modelling includes:</a:t>
            </a:r>
          </a:p>
          <a:p>
            <a:pPr marL="280988" lvl="1" indent="-219075">
              <a:spcAft>
                <a:spcPts val="667"/>
              </a:spcAft>
              <a:buFont typeface="Wingdings" panose="05000000000000000000" pitchFamily="2" charset="2"/>
              <a:buChar char="Ø"/>
            </a:pPr>
            <a:r>
              <a:rPr lang="en-GB" sz="1800" dirty="0"/>
              <a:t>Parameterisation studies</a:t>
            </a:r>
          </a:p>
          <a:p>
            <a:pPr marL="280988" lvl="1" indent="-219075">
              <a:spcAft>
                <a:spcPts val="667"/>
              </a:spcAft>
              <a:buFont typeface="Wingdings" panose="05000000000000000000" pitchFamily="2" charset="2"/>
              <a:buChar char="Ø"/>
            </a:pPr>
            <a:r>
              <a:rPr lang="en-GB" sz="1800" dirty="0"/>
              <a:t>Scalability studies</a:t>
            </a:r>
          </a:p>
          <a:p>
            <a:pPr marL="280988" lvl="1" indent="-219075">
              <a:spcAft>
                <a:spcPts val="667"/>
              </a:spcAft>
              <a:buFont typeface="Wingdings" panose="05000000000000000000" pitchFamily="2" charset="2"/>
              <a:buChar char="Ø"/>
            </a:pPr>
            <a:r>
              <a:rPr lang="en-GB" sz="1800" dirty="0"/>
              <a:t>Subsurface and surface coupling studies</a:t>
            </a:r>
          </a:p>
          <a:p>
            <a:pPr marL="280988" lvl="1" indent="-219075">
              <a:spcAft>
                <a:spcPts val="667"/>
              </a:spcAft>
              <a:buFont typeface="Wingdings" panose="05000000000000000000" pitchFamily="2" charset="2"/>
              <a:buChar char="Ø"/>
            </a:pPr>
            <a:r>
              <a:rPr lang="en-GB" sz="1800" dirty="0"/>
              <a:t>Statistical analysis</a:t>
            </a:r>
          </a:p>
          <a:p>
            <a:pPr>
              <a:spcAft>
                <a:spcPts val="667"/>
              </a:spcAft>
            </a:pPr>
            <a:r>
              <a:rPr lang="en-GB" sz="1800" dirty="0"/>
              <a:t>Initial results show that:</a:t>
            </a:r>
          </a:p>
          <a:p>
            <a:pPr marL="280988" lvl="1" indent="-219075">
              <a:spcAft>
                <a:spcPts val="667"/>
              </a:spcAft>
              <a:buFont typeface="Wingdings" panose="05000000000000000000" pitchFamily="2" charset="2"/>
              <a:buChar char="Ø"/>
            </a:pPr>
            <a:r>
              <a:rPr lang="en-GB" sz="1800" dirty="0"/>
              <a:t>A heat load of &gt;50 kW can be imposed for a heating season (figure 1a).</a:t>
            </a:r>
          </a:p>
          <a:p>
            <a:pPr marL="280988" lvl="1" indent="-219075">
              <a:spcAft>
                <a:spcPts val="667"/>
              </a:spcAft>
              <a:buFont typeface="Wingdings" panose="05000000000000000000" pitchFamily="2" charset="2"/>
              <a:buChar char="Ø"/>
            </a:pPr>
            <a:r>
              <a:rPr lang="en-GB" sz="1800" dirty="0"/>
              <a:t>Modes of operation are essential to planning of operational heat loads (figure 1b) as higher heat loads can be imposed on the borehole with intermittent operation.</a:t>
            </a:r>
          </a:p>
          <a:p>
            <a:pPr>
              <a:spcAft>
                <a:spcPts val="667"/>
              </a:spcAft>
            </a:pPr>
            <a:endParaRPr lang="en-GB" sz="1800" dirty="0">
              <a:solidFill>
                <a:schemeClr val="tx2"/>
              </a:solidFill>
            </a:endParaRPr>
          </a:p>
          <a:p>
            <a:pPr marL="457200" indent="-457200">
              <a:spcAft>
                <a:spcPts val="667"/>
              </a:spcAft>
              <a:buFont typeface="+mj-lt"/>
              <a:buAutoNum type="arabicPeriod"/>
            </a:pPr>
            <a:endParaRPr lang="en-GB" sz="1800" dirty="0">
              <a:solidFill>
                <a:schemeClr val="tx2"/>
              </a:solidFill>
            </a:endParaRPr>
          </a:p>
        </p:txBody>
      </p:sp>
      <p:sp>
        <p:nvSpPr>
          <p:cNvPr id="6" name="Content Placeholder 2">
            <a:extLst>
              <a:ext uri="{FF2B5EF4-FFF2-40B4-BE49-F238E27FC236}">
                <a16:creationId xmlns:a16="http://schemas.microsoft.com/office/drawing/2014/main" id="{474D705A-5A50-2C37-78FC-5AA0B5602FFD}"/>
              </a:ext>
            </a:extLst>
          </p:cNvPr>
          <p:cNvSpPr txBox="1">
            <a:spLocks/>
          </p:cNvSpPr>
          <p:nvPr/>
        </p:nvSpPr>
        <p:spPr>
          <a:xfrm>
            <a:off x="6409592" y="6113749"/>
            <a:ext cx="5782407" cy="7259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67"/>
              </a:spcAft>
              <a:buNone/>
            </a:pPr>
            <a:r>
              <a:rPr lang="en-GB" sz="1400" dirty="0"/>
              <a:t>Figure 1: Implications of (a) imposing different load over a heating season and (b) methods of operation over the lifetime of a deep borehole heat exchanger. </a:t>
            </a:r>
            <a:r>
              <a:rPr lang="en-GB" sz="1400" dirty="0" err="1"/>
              <a:t>Kolo</a:t>
            </a:r>
            <a:r>
              <a:rPr lang="en-GB" sz="1400" dirty="0"/>
              <a:t> et al., 2022 and Brown et al. 2023.</a:t>
            </a:r>
          </a:p>
        </p:txBody>
      </p:sp>
      <p:pic>
        <p:nvPicPr>
          <p:cNvPr id="1026" name="Picture 2">
            <a:extLst>
              <a:ext uri="{FF2B5EF4-FFF2-40B4-BE49-F238E27FC236}">
                <a16:creationId xmlns:a16="http://schemas.microsoft.com/office/drawing/2014/main" id="{245D5129-678D-E7D9-3BFF-17B2A0C966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282" y="4001145"/>
            <a:ext cx="4349635" cy="20536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Chart 1">
            <a:extLst>
              <a:ext uri="{FF2B5EF4-FFF2-40B4-BE49-F238E27FC236}">
                <a16:creationId xmlns:a16="http://schemas.microsoft.com/office/drawing/2014/main" id="{908F7647-C8B2-6B92-8510-0BD2E38EFCAE}"/>
              </a:ext>
            </a:extLst>
          </p:cNvPr>
          <p:cNvGraphicFramePr>
            <a:graphicFrameLocks/>
          </p:cNvGraphicFramePr>
          <p:nvPr/>
        </p:nvGraphicFramePr>
        <p:xfrm>
          <a:off x="6409592" y="1270054"/>
          <a:ext cx="5782408" cy="277302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3BF21145-7395-F859-381D-2780EEA76F36}"/>
              </a:ext>
            </a:extLst>
          </p:cNvPr>
          <p:cNvSpPr txBox="1"/>
          <p:nvPr/>
        </p:nvSpPr>
        <p:spPr>
          <a:xfrm>
            <a:off x="0" y="6197765"/>
            <a:ext cx="6096000" cy="6745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Brown, C.S., Kolo, I., Falcone, G. and Banks, D., 2023. Investigating scalability of deep borehole heat exchangers: Numerical modelling of arrays with varied modes of operation. Renewable Energy, 202, pp.442-452.</a:t>
            </a:r>
          </a:p>
          <a:p>
            <a:pPr marL="0" marR="0" lvl="0" indent="0" algn="l" defTabSz="914400" rtl="0" eaLnBrk="1" fontAlgn="auto" latinLnBrk="0" hangingPunct="1">
              <a:lnSpc>
                <a:spcPct val="100000"/>
              </a:lnSpc>
              <a:spcBef>
                <a:spcPts val="0"/>
              </a:spcBef>
              <a:spcAft>
                <a:spcPts val="667"/>
              </a:spcAft>
              <a:buClrTx/>
              <a:buSzTx/>
              <a:buFontTx/>
              <a:buNone/>
              <a:tabLst/>
              <a:defRPr/>
            </a:pPr>
            <a:r>
              <a:rPr kumimoji="0" lang="en-GB" sz="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Kolo, I., Brown, C.S., Falcone, G. and Banks, D., 2022. Closed-loop Deep Borehole Heat </a:t>
            </a:r>
            <a:r>
              <a:rPr kumimoji="0" lang="en-GB" sz="800" b="0" i="0" u="none" strike="noStrike" kern="1200" cap="none" spc="0" normalizeH="0" baseline="0" noProof="0" dirty="0">
                <a:ln>
                  <a:noFill/>
                </a:ln>
                <a:solidFill>
                  <a:schemeClr val="accent1">
                    <a:lumMod val="50000"/>
                  </a:schemeClr>
                </a:solidFill>
                <a:effectLst/>
                <a:uLnTx/>
                <a:uFillTx/>
                <a:latin typeface="Arial" panose="020B0604020202020204" pitchFamily="34" charset="0"/>
                <a:cs typeface="Arial" panose="020B0604020202020204" pitchFamily="34" charset="0"/>
              </a:rPr>
              <a:t>Exchanger</a:t>
            </a:r>
            <a:r>
              <a:rPr kumimoji="0" lang="en-GB" sz="8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rPr>
              <a:t>: Newcastle Science Central Deep Geothermal Borehole.</a:t>
            </a:r>
          </a:p>
        </p:txBody>
      </p:sp>
    </p:spTree>
    <p:extLst>
      <p:ext uri="{BB962C8B-B14F-4D97-AF65-F5344CB8AC3E}">
        <p14:creationId xmlns:p14="http://schemas.microsoft.com/office/powerpoint/2010/main" val="3995408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ZG PowerPoint Template_FINAL.potx" id="{5687925A-C4AA-4C89-A3B2-EC56D0011226}" vid="{CBDC3F5F-A69C-451C-97D3-4D1013AB0A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98B1A3BA9F504C8A5BC2245633E3EE" ma:contentTypeVersion="12" ma:contentTypeDescription="Create a new document." ma:contentTypeScope="" ma:versionID="f8c16d07c6da941b8c10fadb11f57621">
  <xsd:schema xmlns:xsd="http://www.w3.org/2001/XMLSchema" xmlns:xs="http://www.w3.org/2001/XMLSchema" xmlns:p="http://schemas.microsoft.com/office/2006/metadata/properties" xmlns:ns2="e500cc49-fa9c-4811-a880-e2d1fcde4b73" xmlns:ns3="22cd9392-c95f-4931-bdc7-c3cba2baeb44" targetNamespace="http://schemas.microsoft.com/office/2006/metadata/properties" ma:root="true" ma:fieldsID="b6ccfcfc9f5dbfbc4bb418fa030c8132" ns2:_="" ns3:_="">
    <xsd:import namespace="e500cc49-fa9c-4811-a880-e2d1fcde4b73"/>
    <xsd:import namespace="22cd9392-c95f-4931-bdc7-c3cba2baeb4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00cc49-fa9c-4811-a880-e2d1fcde4b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2cd9392-c95f-4931-bdc7-c3cba2baeb4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75440B-0318-4532-9E42-B7AE6173B82C}">
  <ds:schemaRefs>
    <ds:schemaRef ds:uri="http://schemas.microsoft.com/sharepoint/v3/contenttype/forms"/>
  </ds:schemaRefs>
</ds:datastoreItem>
</file>

<file path=customXml/itemProps2.xml><?xml version="1.0" encoding="utf-8"?>
<ds:datastoreItem xmlns:ds="http://schemas.openxmlformats.org/officeDocument/2006/customXml" ds:itemID="{9B042542-CBEC-408E-AA15-0EB3652D8CCB}">
  <ds:schemaRefs>
    <ds:schemaRef ds:uri="22cd9392-c95f-4931-bdc7-c3cba2baeb44"/>
    <ds:schemaRef ds:uri="e500cc49-fa9c-4811-a880-e2d1fcde4b7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3D7F091-A1FF-4F8E-964A-398D8D6DA312}">
  <ds:schemaRefs>
    <ds:schemaRef ds:uri="http://schemas.microsoft.com/office/2006/documentManagement/types"/>
    <ds:schemaRef ds:uri="http://purl.org/dc/terms/"/>
    <ds:schemaRef ds:uri="http://purl.org/dc/dcmitype/"/>
    <ds:schemaRef ds:uri="e500cc49-fa9c-4811-a880-e2d1fcde4b73"/>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22cd9392-c95f-4931-bdc7-c3cba2baeb44"/>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NZG PowerPoint Template_FINAL</Template>
  <TotalTime>13287</TotalTime>
  <Words>2863</Words>
  <Application>Microsoft Office PowerPoint</Application>
  <PresentationFormat>Widescreen</PresentationFormat>
  <Paragraphs>407</Paragraphs>
  <Slides>37</Slides>
  <Notes>9</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Derailed</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University of Glasgow Modelling Studies</vt:lpstr>
      <vt:lpstr>PowerPoint Presentation</vt:lpstr>
      <vt:lpstr>Modelling Deep Thermal Response Tests</vt:lpstr>
      <vt:lpstr>PowerPoint Presentation</vt:lpstr>
      <vt:lpstr>Analytical model</vt:lpstr>
      <vt:lpstr>Uncertainty propagation</vt:lpstr>
      <vt:lpstr>PowerPoint Presentation</vt:lpstr>
      <vt:lpstr>PowerPoint Presentation</vt:lpstr>
      <vt:lpstr>PowerPoint Presentation</vt:lpstr>
      <vt:lpstr>USB building energy model</vt:lpstr>
      <vt:lpstr>PowerPoint Presentation</vt:lpstr>
      <vt:lpstr>PowerPoint Presentation</vt:lpstr>
      <vt:lpstr>Strict vs adaptive thermal comfort</vt:lpstr>
      <vt:lpstr>Demand now and into the future</vt:lpstr>
      <vt:lpstr>PowerPoint Presentation</vt:lpstr>
      <vt:lpstr>PowerPoint Presentation</vt:lpstr>
      <vt:lpstr>PowerPoint Presentation</vt:lpstr>
      <vt:lpstr>The need for regulation</vt:lpstr>
      <vt:lpstr>      Current regulation</vt:lpstr>
      <vt:lpstr>PowerPoint Presentation</vt:lpstr>
      <vt:lpstr>PowerPoint Presentation</vt:lpstr>
      <vt:lpstr>PowerPoint Presentation</vt:lpstr>
      <vt:lpstr>Regulatory reform recommendations</vt:lpstr>
      <vt:lpstr>Regulatory reform recommendations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Brown</dc:creator>
  <cp:lastModifiedBy>Sydnee O'Brien</cp:lastModifiedBy>
  <cp:revision>207</cp:revision>
  <dcterms:created xsi:type="dcterms:W3CDTF">2021-11-04T15:16:06Z</dcterms:created>
  <dcterms:modified xsi:type="dcterms:W3CDTF">2023-10-26T11:28:25Z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0x0101008F98B1A3BA9F504C8A5BC2245633E3EE</vt:lpwstr>
  </property>
</Properties>
</file>